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9" r:id="rId4"/>
    <p:sldId id="264" r:id="rId5"/>
    <p:sldId id="263" r:id="rId6"/>
    <p:sldId id="265" r:id="rId7"/>
    <p:sldId id="266" r:id="rId8"/>
    <p:sldId id="267" r:id="rId9"/>
    <p:sldId id="261" r:id="rId10"/>
    <p:sldId id="270" r:id="rId11"/>
    <p:sldId id="271" r:id="rId12"/>
    <p:sldId id="268" r:id="rId13"/>
    <p:sldId id="269" r:id="rId14"/>
  </p:sldIdLst>
  <p:sldSz cx="12192000" cy="6858000"/>
  <p:notesSz cx="6858000" cy="1743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3A0147-0DA1-1D38-40EF-965CC05620B4}" v="1004" dt="2020-03-03T20:47:49.865"/>
    <p1510:client id="{27AB644D-1F41-5A43-882B-172807AF9DBE}" v="2610" dt="2020-03-03T20:55:57.664"/>
    <p1510:client id="{61D17AFB-6871-7503-8114-2DB4F3214AA7}" v="3" dt="2020-03-03T20:56:14.413"/>
    <p1510:client id="{7019D4FB-CC40-9544-B14E-E0E174A6EC6A}" v="1115" dt="2020-03-03T00:23:29.128"/>
    <p1510:client id="{71F66191-8915-EEA4-0CB0-3385973169E3}" v="767" dt="2020-03-03T01:18:10.937"/>
    <p1510:client id="{A95252D6-82C7-6DB1-4AAE-BC9419CB3E4D}" v="4" dt="2020-03-02T22:42:57.490"/>
    <p1510:client id="{E44E5C5E-A34F-4E44-B81D-A86DBF0170AF}" v="870" dt="2020-03-03T20:52:16.0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717"/>
  </p:normalViewPr>
  <p:slideViewPr>
    <p:cSldViewPr snapToGrid="0">
      <p:cViewPr varScale="1">
        <p:scale>
          <a:sx n="135" d="100"/>
          <a:sy n="135" d="100"/>
        </p:scale>
        <p:origin x="53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eg>
</file>

<file path=ppt/media/image13.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40C213-6530-F146-B7D2-41EC2836C849}" type="datetimeFigureOut">
              <a:rPr lang="en-US" smtClean="0"/>
              <a:t>3/22/20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00BEF1-FDD9-A24A-AD98-7596B053BDF6}" type="slidenum">
              <a:rPr lang="en-US" smtClean="0"/>
              <a:t>‹#›</a:t>
            </a:fld>
            <a:endParaRPr lang="en-US"/>
          </a:p>
        </p:txBody>
      </p:sp>
    </p:spTree>
    <p:extLst>
      <p:ext uri="{BB962C8B-B14F-4D97-AF65-F5344CB8AC3E}">
        <p14:creationId xmlns:p14="http://schemas.microsoft.com/office/powerpoint/2010/main" val="1657596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00BEF1-FDD9-A24A-AD98-7596B053BDF6}" type="slidenum">
              <a:rPr lang="en-US" smtClean="0"/>
              <a:t>1</a:t>
            </a:fld>
            <a:endParaRPr lang="en-US"/>
          </a:p>
        </p:txBody>
      </p:sp>
    </p:spTree>
    <p:extLst>
      <p:ext uri="{BB962C8B-B14F-4D97-AF65-F5344CB8AC3E}">
        <p14:creationId xmlns:p14="http://schemas.microsoft.com/office/powerpoint/2010/main" val="1626109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Previous visual storytelling models typically use certain cues such as keywords that tell the generators which sets of movements should be looked for. And that puts strong limitations on what the stories are going to be.</a:t>
            </a:r>
          </a:p>
          <a:p>
            <a:endParaRPr lang="en-US"/>
          </a:p>
          <a:p>
            <a:r>
              <a:rPr lang="en-US"/>
              <a:t>Our method however, is supposed to randomly generate visual stories. So, we avoid the problem of limitation due to cues and keywords. </a:t>
            </a:r>
          </a:p>
          <a:p>
            <a:endParaRPr lang="en-US"/>
          </a:p>
          <a:p>
            <a:r>
              <a:rPr lang="en-US"/>
              <a:t>Secondly, we use a UNet to learn the interactions which is the essence of stories that probably cannot be described easily in words. Therefore, that can be an advantage because we do not have to deal with texts. </a:t>
            </a:r>
          </a:p>
          <a:p>
            <a:endParaRPr lang="en-US"/>
          </a:p>
          <a:p>
            <a:r>
              <a:rPr lang="en-US"/>
              <a:t>Thirdly, our pipeline enables generation of an arbitrary numbers of skeletons. We can give UNet x2 hat and get x3 hat, and x4 hat and so on, as long as they can be put together to tell a story. </a:t>
            </a:r>
            <a:endParaRPr lang="en-US">
              <a:cs typeface="Calibri" panose="020F0502020204030204"/>
            </a:endParaRPr>
          </a:p>
        </p:txBody>
      </p:sp>
      <p:sp>
        <p:nvSpPr>
          <p:cNvPr id="4" name="Slide Number Placeholder 3"/>
          <p:cNvSpPr>
            <a:spLocks noGrp="1"/>
          </p:cNvSpPr>
          <p:nvPr>
            <p:ph type="sldNum" sz="quarter" idx="5"/>
          </p:nvPr>
        </p:nvSpPr>
        <p:spPr/>
        <p:txBody>
          <a:bodyPr/>
          <a:lstStyle/>
          <a:p>
            <a:fld id="{1700BEF1-FDD9-A24A-AD98-7596B053BDF6}" type="slidenum">
              <a:rPr lang="en-US" smtClean="0"/>
              <a:t>10</a:t>
            </a:fld>
            <a:endParaRPr lang="en-US"/>
          </a:p>
        </p:txBody>
      </p:sp>
    </p:spTree>
    <p:extLst>
      <p:ext uri="{BB962C8B-B14F-4D97-AF65-F5344CB8AC3E}">
        <p14:creationId xmlns:p14="http://schemas.microsoft.com/office/powerpoint/2010/main" val="16555134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A major drawback of VAEs is the blurry outputs that they generate. As suggested by </a:t>
            </a:r>
            <a:r>
              <a:rPr lang="en-US" sz="1200" b="0" i="0" u="none" strike="noStrike" kern="1200" err="1">
                <a:solidFill>
                  <a:schemeClr val="tx1"/>
                </a:solidFill>
                <a:effectLst/>
                <a:latin typeface="+mn-lt"/>
                <a:ea typeface="+mn-ea"/>
                <a:cs typeface="+mn-cs"/>
              </a:rPr>
              <a:t>Dosovitskiy</a:t>
            </a:r>
            <a:r>
              <a:rPr lang="en-US" sz="1200" b="0" i="0" u="none" strike="noStrike" kern="1200">
                <a:solidFill>
                  <a:schemeClr val="tx1"/>
                </a:solidFill>
                <a:effectLst/>
                <a:latin typeface="+mn-lt"/>
                <a:ea typeface="+mn-ea"/>
                <a:cs typeface="+mn-cs"/>
              </a:rPr>
              <a:t> &amp; </a:t>
            </a:r>
            <a:r>
              <a:rPr lang="en-US" sz="1200" b="0" i="0" u="none" strike="noStrike" kern="1200" err="1">
                <a:solidFill>
                  <a:schemeClr val="tx1"/>
                </a:solidFill>
                <a:effectLst/>
                <a:latin typeface="+mn-lt"/>
                <a:ea typeface="+mn-ea"/>
                <a:cs typeface="+mn-cs"/>
              </a:rPr>
              <a:t>Brox</a:t>
            </a:r>
            <a:r>
              <a:rPr lang="en-US" sz="1200" b="0" i="0" u="none" strike="noStrike" kern="1200">
                <a:solidFill>
                  <a:schemeClr val="tx1"/>
                </a:solidFill>
                <a:effectLst/>
                <a:latin typeface="+mn-lt"/>
                <a:ea typeface="+mn-ea"/>
                <a:cs typeface="+mn-cs"/>
              </a:rPr>
              <a:t>, VAE models tend to produce unrealistic, blurry samples. This has to do with how data distributions are recovered and loss functions are calculated in VAEs in which we will discuss further below. </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The authors suggested the combination of variational autoencoders and generative adversarial networks outperforms traditional VAEs.</a:t>
            </a:r>
            <a:endParaRPr lang="en-US"/>
          </a:p>
        </p:txBody>
      </p:sp>
      <p:sp>
        <p:nvSpPr>
          <p:cNvPr id="4" name="Slide Number Placeholder 3"/>
          <p:cNvSpPr>
            <a:spLocks noGrp="1"/>
          </p:cNvSpPr>
          <p:nvPr>
            <p:ph type="sldNum" sz="quarter" idx="5"/>
          </p:nvPr>
        </p:nvSpPr>
        <p:spPr/>
        <p:txBody>
          <a:bodyPr/>
          <a:lstStyle/>
          <a:p>
            <a:fld id="{1700BEF1-FDD9-A24A-AD98-7596B053BDF6}" type="slidenum">
              <a:rPr lang="en-US" smtClean="0"/>
              <a:t>12</a:t>
            </a:fld>
            <a:endParaRPr lang="en-US"/>
          </a:p>
        </p:txBody>
      </p:sp>
    </p:spTree>
    <p:extLst>
      <p:ext uri="{BB962C8B-B14F-4D97-AF65-F5344CB8AC3E}">
        <p14:creationId xmlns:p14="http://schemas.microsoft.com/office/powerpoint/2010/main" val="37328674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Stories are engaging, especially the interactions among human. Visual stories are used in many applications such as advertisements, social network memes, and artistic creations. </a:t>
            </a:r>
          </a:p>
          <a:p>
            <a:r>
              <a:rPr lang="en-US"/>
              <a:t>However, coherent and reasonable stories need professional knowledge, experience and effort to write, so we want and are excited to see how machines generate visual stories from scratch. </a:t>
            </a:r>
            <a:endParaRPr lang="en-US">
              <a:cs typeface="Calibri" panose="020F0502020204030204"/>
            </a:endParaRPr>
          </a:p>
          <a:p>
            <a:endParaRPr lang="en-US"/>
          </a:p>
          <a:p>
            <a:r>
              <a:rPr lang="en-US"/>
              <a:t>A good generative visual storytelling model can work in many aspects, offer novel ideas, enhance freedom degree in video games and provide machine generated data for future research focusing on human interactions, </a:t>
            </a:r>
            <a:r>
              <a:rPr lang="en-US" err="1"/>
              <a:t>etc</a:t>
            </a:r>
            <a:r>
              <a:rPr lang="en-US"/>
              <a:t>, We can see deep learning matters and how deep learning works </a:t>
            </a:r>
            <a:r>
              <a:rPr lang="en-US" err="1"/>
              <a:t>irl</a:t>
            </a:r>
            <a:r>
              <a:rPr lang="en-US"/>
              <a:t>.</a:t>
            </a:r>
            <a:endParaRPr lang="en-US">
              <a:cs typeface="Calibri" panose="020F0502020204030204"/>
            </a:endParaRPr>
          </a:p>
          <a:p>
            <a:r>
              <a:rPr lang="en-US"/>
              <a:t>But generative approaches require massive data and a story has many elements, (environment, characters, ?), so we can work with stick figures which take less data. </a:t>
            </a:r>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1700BEF1-FDD9-A24A-AD98-7596B053BDF6}" type="slidenum">
              <a:rPr lang="en-US" smtClean="0"/>
              <a:t>2</a:t>
            </a:fld>
            <a:endParaRPr lang="en-US"/>
          </a:p>
        </p:txBody>
      </p:sp>
    </p:spTree>
    <p:extLst>
      <p:ext uri="{BB962C8B-B14F-4D97-AF65-F5344CB8AC3E}">
        <p14:creationId xmlns:p14="http://schemas.microsoft.com/office/powerpoint/2010/main" val="1294655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Unnecessary characters are in the background, we only want to get the moves of main characters( in a war scene, we will detect all the characters, but we want only the general instead of soldiers)</a:t>
            </a:r>
          </a:p>
          <a:p>
            <a:r>
              <a:rPr lang="en-US"/>
              <a:t>Sharp / fast transition of scenes make it harder, once the scene is changed, our position data becomes useless thus we cannot keep track of the same person</a:t>
            </a:r>
            <a:endParaRPr lang="en-US">
              <a:cs typeface="Calibri"/>
            </a:endParaRPr>
          </a:p>
          <a:p>
            <a:r>
              <a:rPr lang="en-US">
                <a:cs typeface="Calibri"/>
              </a:rPr>
              <a:t>Change in the number of characters also matters</a:t>
            </a:r>
          </a:p>
          <a:p>
            <a:r>
              <a:rPr lang="en-US"/>
              <a:t>Smooth movements are more meaningful.</a:t>
            </a:r>
            <a:endParaRPr lang="en-US">
              <a:cs typeface="Calibri"/>
            </a:endParaRPr>
          </a:p>
          <a:p>
            <a:r>
              <a:rPr lang="en-US"/>
              <a:t>Randomly generating visual stories is our ambition too.</a:t>
            </a:r>
            <a:endParaRPr lang="en-US">
              <a:cs typeface="Calibri" panose="020F0502020204030204"/>
            </a:endParaRPr>
          </a:p>
          <a:p>
            <a:endParaRPr lang="en-US">
              <a:cs typeface="Calibri" panose="020F0502020204030204"/>
            </a:endParaRPr>
          </a:p>
          <a:p>
            <a:endParaRPr lang="en-US">
              <a:cs typeface="Calibri" panose="020F0502020204030204"/>
            </a:endParaRPr>
          </a:p>
          <a:p>
            <a:endParaRPr lang="en-US">
              <a:cs typeface="Calibri" panose="020F0502020204030204"/>
            </a:endParaRPr>
          </a:p>
        </p:txBody>
      </p:sp>
      <p:sp>
        <p:nvSpPr>
          <p:cNvPr id="4" name="Slide Number Placeholder 3"/>
          <p:cNvSpPr>
            <a:spLocks noGrp="1"/>
          </p:cNvSpPr>
          <p:nvPr>
            <p:ph type="sldNum" sz="quarter" idx="5"/>
          </p:nvPr>
        </p:nvSpPr>
        <p:spPr/>
        <p:txBody>
          <a:bodyPr/>
          <a:lstStyle/>
          <a:p>
            <a:fld id="{1700BEF1-FDD9-A24A-AD98-7596B053BDF6}" type="slidenum">
              <a:rPr lang="en-US" smtClean="0"/>
              <a:t>3</a:t>
            </a:fld>
            <a:endParaRPr lang="en-US"/>
          </a:p>
        </p:txBody>
      </p:sp>
    </p:spTree>
    <p:extLst>
      <p:ext uri="{BB962C8B-B14F-4D97-AF65-F5344CB8AC3E}">
        <p14:creationId xmlns:p14="http://schemas.microsoft.com/office/powerpoint/2010/main" val="3113874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cs typeface="Calibri"/>
              </a:rPr>
              <a:t>A very interesting previous work is to generate gestures from speakers’ audios. It is a kind of visual story generation by giving an input of human speech. The researchers believe that there are some natural relations between human sound and their gestures. Just like when I am talking here, my story is not only expressed by my words, but also from my gestures. </a:t>
            </a:r>
          </a:p>
          <a:p>
            <a:r>
              <a:rPr lang="en-US" sz="1200">
                <a:cs typeface="Calibri"/>
              </a:rPr>
              <a:t>In the work they have already done, they used dataset from talk shows and interviews, which are basically a person telling a story. This picture shows the performance of  their model. Their model works very well, especially the one with GAN. And we will talk more about GAN later.</a:t>
            </a:r>
          </a:p>
        </p:txBody>
      </p:sp>
      <p:sp>
        <p:nvSpPr>
          <p:cNvPr id="4" name="Slide Number Placeholder 3"/>
          <p:cNvSpPr>
            <a:spLocks noGrp="1"/>
          </p:cNvSpPr>
          <p:nvPr>
            <p:ph type="sldNum" sz="quarter" idx="5"/>
          </p:nvPr>
        </p:nvSpPr>
        <p:spPr/>
        <p:txBody>
          <a:bodyPr/>
          <a:lstStyle/>
          <a:p>
            <a:fld id="{1700BEF1-FDD9-A24A-AD98-7596B053BDF6}" type="slidenum">
              <a:rPr lang="en-US" smtClean="0"/>
              <a:t>4</a:t>
            </a:fld>
            <a:endParaRPr lang="en-US"/>
          </a:p>
        </p:txBody>
      </p:sp>
    </p:spTree>
    <p:extLst>
      <p:ext uri="{BB962C8B-B14F-4D97-AF65-F5344CB8AC3E}">
        <p14:creationId xmlns:p14="http://schemas.microsoft.com/office/powerpoint/2010/main" val="3569422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There are also many works have been done about pose tracking. Pose tracking algorithms such as </a:t>
            </a:r>
            <a:r>
              <a:rPr lang="en-US" err="1">
                <a:cs typeface="Calibri"/>
              </a:rPr>
              <a:t>openpose</a:t>
            </a:r>
            <a:r>
              <a:rPr lang="en-US">
                <a:cs typeface="Calibri"/>
              </a:rPr>
              <a:t> typically follow the three steps. Detect a person using a pretrained model like YOLO. After that, the </a:t>
            </a:r>
            <a:r>
              <a:rPr lang="en-US" err="1">
                <a:cs typeface="Calibri"/>
              </a:rPr>
              <a:t>keypoints</a:t>
            </a:r>
            <a:r>
              <a:rPr lang="en-US">
                <a:cs typeface="Calibri"/>
              </a:rPr>
              <a:t> within the person are detected sequentially. From nose to eyes, and all the way to the feet. Then, in the next frame, it will keep track of the person and the person’s </a:t>
            </a:r>
            <a:r>
              <a:rPr lang="en-US" err="1">
                <a:cs typeface="Calibri"/>
              </a:rPr>
              <a:t>keypoints</a:t>
            </a:r>
            <a:r>
              <a:rPr lang="en-US">
                <a:cs typeface="Calibri"/>
              </a:rPr>
              <a:t> to record the pose change</a:t>
            </a:r>
          </a:p>
          <a:p>
            <a:endParaRPr lang="en-US">
              <a:cs typeface="Calibri"/>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cs typeface="Calibri"/>
              </a:rPr>
              <a:t>Hollywood2 is a Human Actions and Scenes Dataset. The dataset is composed of video clips from 69 movies (see the list of movies below).</a:t>
            </a:r>
            <a:r>
              <a:rPr lang="zh-CN" altLang="en-US">
                <a:cs typeface="Calibri"/>
              </a:rPr>
              <a:t> </a:t>
            </a:r>
            <a:r>
              <a:rPr lang="en-US" altLang="zh-CN">
                <a:cs typeface="Calibri"/>
              </a:rPr>
              <a:t>We</a:t>
            </a:r>
            <a:r>
              <a:rPr lang="zh-CN" altLang="en-US">
                <a:cs typeface="Calibri"/>
              </a:rPr>
              <a:t> </a:t>
            </a:r>
            <a:r>
              <a:rPr lang="en-US" altLang="zh-CN">
                <a:cs typeface="Calibri"/>
              </a:rPr>
              <a:t>will</a:t>
            </a:r>
            <a:r>
              <a:rPr lang="zh-CN" altLang="en-US">
                <a:cs typeface="Calibri"/>
              </a:rPr>
              <a:t> </a:t>
            </a:r>
            <a:r>
              <a:rPr lang="en-US" altLang="zh-CN">
                <a:cs typeface="Calibri"/>
              </a:rPr>
              <a:t>use</a:t>
            </a:r>
            <a:r>
              <a:rPr lang="zh-CN" altLang="en-US">
                <a:cs typeface="Calibri"/>
              </a:rPr>
              <a:t> </a:t>
            </a:r>
            <a:r>
              <a:rPr lang="en-US" altLang="zh-CN">
                <a:cs typeface="Calibri"/>
              </a:rPr>
              <a:t>this</a:t>
            </a:r>
            <a:r>
              <a:rPr lang="zh-CN" altLang="en-US">
                <a:cs typeface="Calibri"/>
              </a:rPr>
              <a:t> </a:t>
            </a:r>
            <a:r>
              <a:rPr lang="en-US" altLang="zh-CN">
                <a:cs typeface="Calibri"/>
              </a:rPr>
              <a:t>video</a:t>
            </a:r>
            <a:r>
              <a:rPr lang="zh-CN" altLang="en-US">
                <a:cs typeface="Calibri"/>
              </a:rPr>
              <a:t> </a:t>
            </a:r>
            <a:r>
              <a:rPr lang="en-US" altLang="zh-CN">
                <a:cs typeface="Calibri"/>
              </a:rPr>
              <a:t>dataset</a:t>
            </a:r>
            <a:r>
              <a:rPr lang="zh-CN" altLang="en-US">
                <a:cs typeface="Calibri"/>
              </a:rPr>
              <a:t> </a:t>
            </a:r>
            <a:r>
              <a:rPr lang="en-US" altLang="zh-CN">
                <a:cs typeface="Calibri"/>
              </a:rPr>
              <a:t>to</a:t>
            </a:r>
            <a:r>
              <a:rPr lang="zh-CN" altLang="en-US">
                <a:cs typeface="Calibri"/>
              </a:rPr>
              <a:t> </a:t>
            </a:r>
            <a:r>
              <a:rPr lang="en-US" altLang="zh-CN">
                <a:cs typeface="Calibri"/>
              </a:rPr>
              <a:t>produce</a:t>
            </a:r>
            <a:r>
              <a:rPr lang="zh-CN" altLang="en-US">
                <a:cs typeface="Calibri"/>
              </a:rPr>
              <a:t> </a:t>
            </a:r>
            <a:r>
              <a:rPr lang="en-US" altLang="zh-CN">
                <a:cs typeface="Calibri"/>
              </a:rPr>
              <a:t>our own skeleton</a:t>
            </a:r>
            <a:r>
              <a:rPr lang="zh-CN" altLang="en-US">
                <a:cs typeface="Calibri"/>
              </a:rPr>
              <a:t> </a:t>
            </a:r>
            <a:r>
              <a:rPr lang="en-US" altLang="zh-CN">
                <a:cs typeface="Calibri"/>
              </a:rPr>
              <a:t>dataset</a:t>
            </a:r>
            <a:r>
              <a:rPr lang="zh-CN" altLang="en-US">
                <a:cs typeface="Calibri"/>
              </a:rPr>
              <a:t> </a:t>
            </a:r>
            <a:r>
              <a:rPr lang="en-US" altLang="zh-CN">
                <a:cs typeface="Calibri"/>
              </a:rPr>
              <a:t>by</a:t>
            </a:r>
            <a:r>
              <a:rPr lang="zh-CN" altLang="en-US">
                <a:cs typeface="Calibri"/>
              </a:rPr>
              <a:t> </a:t>
            </a:r>
            <a:r>
              <a:rPr lang="en-US" altLang="zh-CN" err="1">
                <a:cs typeface="Calibri"/>
              </a:rPr>
              <a:t>openpose</a:t>
            </a:r>
            <a:r>
              <a:rPr lang="en-US" altLang="zh-CN">
                <a:cs typeface="Calibri"/>
              </a:rPr>
              <a:t>.</a:t>
            </a:r>
            <a:r>
              <a:rPr lang="en-US">
                <a:cs typeface="Calibri"/>
              </a:rPr>
              <a:t> As shown in this picture, we will use those colorful </a:t>
            </a:r>
            <a:r>
              <a:rPr lang="en-US" err="1">
                <a:cs typeface="Calibri"/>
              </a:rPr>
              <a:t>keypoints</a:t>
            </a:r>
            <a:r>
              <a:rPr lang="en-US">
                <a:cs typeface="Calibri"/>
              </a:rPr>
              <a:t> and skeletons to as our stick figures. </a:t>
            </a:r>
          </a:p>
        </p:txBody>
      </p:sp>
      <p:sp>
        <p:nvSpPr>
          <p:cNvPr id="4" name="Slide Number Placeholder 3"/>
          <p:cNvSpPr>
            <a:spLocks noGrp="1"/>
          </p:cNvSpPr>
          <p:nvPr>
            <p:ph type="sldNum" sz="quarter" idx="5"/>
          </p:nvPr>
        </p:nvSpPr>
        <p:spPr/>
        <p:txBody>
          <a:bodyPr/>
          <a:lstStyle/>
          <a:p>
            <a:fld id="{1700BEF1-FDD9-A24A-AD98-7596B053BDF6}" type="slidenum">
              <a:rPr lang="en-US" smtClean="0"/>
              <a:t>5</a:t>
            </a:fld>
            <a:endParaRPr lang="en-US"/>
          </a:p>
        </p:txBody>
      </p:sp>
    </p:spTree>
    <p:extLst>
      <p:ext uri="{BB962C8B-B14F-4D97-AF65-F5344CB8AC3E}">
        <p14:creationId xmlns:p14="http://schemas.microsoft.com/office/powerpoint/2010/main" val="2696403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Just like previous two groups, we use GAN. The basic idea is that two neural networks are competing: a generator trying to generate movements, and a discriminator trying to tell which input is fake and which is real. Both are trained through iterations, so the generator produces finer and finer movements, and the discriminator becomes pickier and </a:t>
            </a:r>
            <a:r>
              <a:rPr lang="en-US"/>
              <a:t>pickier</a:t>
            </a:r>
            <a:r>
              <a:rPr lang="en-US">
                <a:cs typeface="Calibri"/>
              </a:rPr>
              <a:t>. Therefore, the generator will finally produce very smooth and reasonable movements. Note that the "movements" I mentioned is just the </a:t>
            </a:r>
            <a:r>
              <a:rPr lang="en-US" err="1">
                <a:cs typeface="Calibri"/>
              </a:rPr>
              <a:t>keypoints</a:t>
            </a:r>
            <a:r>
              <a:rPr lang="en-US">
                <a:cs typeface="Calibri"/>
              </a:rPr>
              <a:t> over some time period, also referred as "skeletons."</a:t>
            </a:r>
          </a:p>
        </p:txBody>
      </p:sp>
      <p:sp>
        <p:nvSpPr>
          <p:cNvPr id="4" name="Slide Number Placeholder 3"/>
          <p:cNvSpPr>
            <a:spLocks noGrp="1"/>
          </p:cNvSpPr>
          <p:nvPr>
            <p:ph type="sldNum" sz="quarter" idx="5"/>
          </p:nvPr>
        </p:nvSpPr>
        <p:spPr/>
        <p:txBody>
          <a:bodyPr/>
          <a:lstStyle/>
          <a:p>
            <a:fld id="{1700BEF1-FDD9-A24A-AD98-7596B053BDF6}" type="slidenum">
              <a:rPr lang="en-US" smtClean="0"/>
              <a:t>6</a:t>
            </a:fld>
            <a:endParaRPr lang="en-US"/>
          </a:p>
        </p:txBody>
      </p:sp>
    </p:spTree>
    <p:extLst>
      <p:ext uri="{BB962C8B-B14F-4D97-AF65-F5344CB8AC3E}">
        <p14:creationId xmlns:p14="http://schemas.microsoft.com/office/powerpoint/2010/main" val="41584513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One good generator is VAE. During training, we train an encoder compressing the samples to a range of smaller representations z, and train a decoder to decode some small representations back to the sample space. </a:t>
            </a:r>
            <a:endParaRPr lang="en-US"/>
          </a:p>
          <a:p>
            <a:endParaRPr lang="en-US">
              <a:cs typeface="Calibri"/>
            </a:endParaRPr>
          </a:p>
          <a:p>
            <a:r>
              <a:rPr lang="en-US">
                <a:cs typeface="Calibri"/>
              </a:rPr>
              <a:t>I emphasized "range" here because every representation within the range means very similar things. That is, the encoder learns the "prototypes."  Technically, the encoder outputs means and standard deviations. Thus, we get a multivariate Gaussian mixture.</a:t>
            </a:r>
          </a:p>
          <a:p>
            <a:endParaRPr lang="en-US">
              <a:cs typeface="Calibri"/>
            </a:endParaRPr>
          </a:p>
          <a:p>
            <a:r>
              <a:rPr lang="en-US">
                <a:cs typeface="Calibri"/>
              </a:rPr>
              <a:t>After training we can randomly sample some z's from the Gaussian mixture and let the decoder to transform them to sample space. That's how we are going to randomly generate the movements we want.</a:t>
            </a:r>
            <a:endParaRPr lang="en-US"/>
          </a:p>
        </p:txBody>
      </p:sp>
      <p:sp>
        <p:nvSpPr>
          <p:cNvPr id="4" name="Slide Number Placeholder 3"/>
          <p:cNvSpPr>
            <a:spLocks noGrp="1"/>
          </p:cNvSpPr>
          <p:nvPr>
            <p:ph type="sldNum" sz="quarter" idx="5"/>
          </p:nvPr>
        </p:nvSpPr>
        <p:spPr/>
        <p:txBody>
          <a:bodyPr/>
          <a:lstStyle/>
          <a:p>
            <a:fld id="{1700BEF1-FDD9-A24A-AD98-7596B053BDF6}" type="slidenum">
              <a:rPr lang="en-US" smtClean="0"/>
              <a:t>7</a:t>
            </a:fld>
            <a:endParaRPr lang="en-US"/>
          </a:p>
        </p:txBody>
      </p:sp>
    </p:spTree>
    <p:extLst>
      <p:ext uri="{BB962C8B-B14F-4D97-AF65-F5344CB8AC3E}">
        <p14:creationId xmlns:p14="http://schemas.microsoft.com/office/powerpoint/2010/main" val="65083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Another good generator is </a:t>
            </a:r>
            <a:r>
              <a:rPr lang="en-US" err="1">
                <a:cs typeface="Calibri"/>
              </a:rPr>
              <a:t>UNet</a:t>
            </a:r>
            <a:r>
              <a:rPr lang="en-US">
                <a:cs typeface="Calibri"/>
              </a:rPr>
              <a:t>, which is also used in the audio-to-gesture generation. Look at the structure you can notice there are connections from early layers directly to later layers. And that connections preserve the information in the input to some degree. Therefore, </a:t>
            </a:r>
            <a:r>
              <a:rPr lang="en-US" err="1">
                <a:cs typeface="Calibri"/>
              </a:rPr>
              <a:t>UNet</a:t>
            </a:r>
            <a:r>
              <a:rPr lang="en-US">
                <a:cs typeface="Calibri"/>
              </a:rPr>
              <a:t> is good if we do not want to generate things from scratch. And for our model, we are going to use </a:t>
            </a:r>
            <a:r>
              <a:rPr lang="en-US" err="1">
                <a:cs typeface="Calibri"/>
              </a:rPr>
              <a:t>UNet</a:t>
            </a:r>
            <a:r>
              <a:rPr lang="en-US">
                <a:cs typeface="Calibri"/>
              </a:rPr>
              <a:t> to map a movement to another movement.</a:t>
            </a:r>
          </a:p>
        </p:txBody>
      </p:sp>
      <p:sp>
        <p:nvSpPr>
          <p:cNvPr id="4" name="Slide Number Placeholder 3"/>
          <p:cNvSpPr>
            <a:spLocks noGrp="1"/>
          </p:cNvSpPr>
          <p:nvPr>
            <p:ph type="sldNum" sz="quarter" idx="5"/>
          </p:nvPr>
        </p:nvSpPr>
        <p:spPr/>
        <p:txBody>
          <a:bodyPr/>
          <a:lstStyle/>
          <a:p>
            <a:fld id="{1700BEF1-FDD9-A24A-AD98-7596B053BDF6}" type="slidenum">
              <a:rPr lang="en-US" smtClean="0"/>
              <a:t>8</a:t>
            </a:fld>
            <a:endParaRPr lang="en-US"/>
          </a:p>
        </p:txBody>
      </p:sp>
    </p:spTree>
    <p:extLst>
      <p:ext uri="{BB962C8B-B14F-4D97-AF65-F5344CB8AC3E}">
        <p14:creationId xmlns:p14="http://schemas.microsoft.com/office/powerpoint/2010/main" val="17321563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We propose to stack the two generative models together. VAE &amp; UNet</a:t>
            </a:r>
            <a:endParaRPr lang="en-US"/>
          </a:p>
          <a:p>
            <a:endParaRPr lang="en-US">
              <a:cs typeface="Calibri"/>
            </a:endParaRPr>
          </a:p>
          <a:p>
            <a:r>
              <a:rPr lang="en-US">
                <a:cs typeface="Calibri"/>
              </a:rPr>
              <a:t>First, we train a VAE to generate fine movements x1 hat, and D1 says if the movements themselves are fake or not. </a:t>
            </a:r>
          </a:p>
          <a:p>
            <a:endParaRPr lang="en-US">
              <a:cs typeface="Calibri"/>
            </a:endParaRPr>
          </a:p>
          <a:p>
            <a:r>
              <a:rPr lang="en-US">
                <a:cs typeface="Calibri"/>
              </a:rPr>
              <a:t>Then, we use a </a:t>
            </a:r>
            <a:r>
              <a:rPr lang="en-US" err="1">
                <a:cs typeface="Calibri"/>
              </a:rPr>
              <a:t>UNet</a:t>
            </a:r>
            <a:r>
              <a:rPr lang="en-US">
                <a:cs typeface="Calibri"/>
              </a:rPr>
              <a:t> to map the generated movement to another related movement x2 hat. The </a:t>
            </a:r>
            <a:r>
              <a:rPr lang="en-US" err="1">
                <a:cs typeface="Calibri"/>
              </a:rPr>
              <a:t>UNet</a:t>
            </a:r>
            <a:r>
              <a:rPr lang="en-US">
                <a:cs typeface="Calibri"/>
              </a:rPr>
              <a:t> is firstly trained on L2 Loss such that it at first generate movements that make sense. </a:t>
            </a:r>
          </a:p>
          <a:p>
            <a:endParaRPr lang="en-US">
              <a:cs typeface="Calibri"/>
            </a:endParaRPr>
          </a:p>
          <a:p>
            <a:r>
              <a:rPr lang="en-US">
                <a:cs typeface="Calibri"/>
              </a:rPr>
              <a:t>Finally, we fine tune the decoder and the </a:t>
            </a:r>
            <a:r>
              <a:rPr lang="en-US" err="1">
                <a:cs typeface="Calibri"/>
              </a:rPr>
              <a:t>UNet</a:t>
            </a:r>
            <a:r>
              <a:rPr lang="en-US">
                <a:cs typeface="Calibri"/>
              </a:rPr>
              <a:t> with a discriminator D2 that takes two related movements. D2 tells whether the relationships are fake or not. </a:t>
            </a:r>
          </a:p>
          <a:p>
            <a:endParaRPr lang="en-US">
              <a:cs typeface="Calibri"/>
            </a:endParaRPr>
          </a:p>
          <a:p>
            <a:r>
              <a:rPr lang="en-US">
                <a:cs typeface="Calibri"/>
              </a:rPr>
              <a:t>Thus, we have two stick figures that use certain movements to represent interactions between them, and those interactions tell stories.</a:t>
            </a:r>
            <a:endParaRPr lang="en-US"/>
          </a:p>
        </p:txBody>
      </p:sp>
      <p:sp>
        <p:nvSpPr>
          <p:cNvPr id="4" name="Slide Number Placeholder 3"/>
          <p:cNvSpPr>
            <a:spLocks noGrp="1"/>
          </p:cNvSpPr>
          <p:nvPr>
            <p:ph type="sldNum" sz="quarter" idx="5"/>
          </p:nvPr>
        </p:nvSpPr>
        <p:spPr/>
        <p:txBody>
          <a:bodyPr/>
          <a:lstStyle/>
          <a:p>
            <a:fld id="{1700BEF1-FDD9-A24A-AD98-7596B053BDF6}" type="slidenum">
              <a:rPr lang="en-US" smtClean="0"/>
              <a:t>9</a:t>
            </a:fld>
            <a:endParaRPr lang="en-US"/>
          </a:p>
        </p:txBody>
      </p:sp>
    </p:spTree>
    <p:extLst>
      <p:ext uri="{BB962C8B-B14F-4D97-AF65-F5344CB8AC3E}">
        <p14:creationId xmlns:p14="http://schemas.microsoft.com/office/powerpoint/2010/main" val="25594485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A8245-8112-7E43-947A-ACC11C04E8F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C6DB2E-B6F0-5241-BCD2-B2B8BD8669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7FE28EA-810A-EC4D-AA63-9F3A40CB5EFD}"/>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5" name="Footer Placeholder 4">
            <a:extLst>
              <a:ext uri="{FF2B5EF4-FFF2-40B4-BE49-F238E27FC236}">
                <a16:creationId xmlns:a16="http://schemas.microsoft.com/office/drawing/2014/main" id="{1E111655-681D-8946-9F86-59A9020B8D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3E3F1-67DE-D641-80AC-729D15D59CFA}"/>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3625825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0C05A-42CE-D74C-8072-66BA401C79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DF0553-E363-AC40-A43B-4171413E19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2287E7-471B-194F-9AE3-419D6C514522}"/>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5" name="Footer Placeholder 4">
            <a:extLst>
              <a:ext uri="{FF2B5EF4-FFF2-40B4-BE49-F238E27FC236}">
                <a16:creationId xmlns:a16="http://schemas.microsoft.com/office/drawing/2014/main" id="{C0B0E626-403D-9A43-8DC5-999CEC9FD3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BBADBB-6010-B147-A0E6-5445AF284E63}"/>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2803841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3D59B8-0C4C-9147-86D8-0B320925DE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7AC242B-9553-D347-BCE6-AAA717C04F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79C574-BA14-1A43-AB79-C11A981CBBC7}"/>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5" name="Footer Placeholder 4">
            <a:extLst>
              <a:ext uri="{FF2B5EF4-FFF2-40B4-BE49-F238E27FC236}">
                <a16:creationId xmlns:a16="http://schemas.microsoft.com/office/drawing/2014/main" id="{73B668A2-2AA7-D346-85AF-3287EC7C52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52E8D6-129E-0B4F-809F-CDA47006340A}"/>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368860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28005-93CC-3444-85B6-C0085FA9EF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8EE6DD-B123-AD4F-9A53-8B209D3CCCC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1DE550-4F6F-7841-A31E-FC20B3380AAF}"/>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5" name="Footer Placeholder 4">
            <a:extLst>
              <a:ext uri="{FF2B5EF4-FFF2-40B4-BE49-F238E27FC236}">
                <a16:creationId xmlns:a16="http://schemas.microsoft.com/office/drawing/2014/main" id="{DBC6335D-40A4-834A-BFEC-DC9BCE97C8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6425D6-A75F-B44D-9623-C55EFE6C8983}"/>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4147926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63C5F-6DEA-BB4F-B417-9FD8AEA9E1C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470380-4943-B849-B112-838AFC8A77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BF6A04-FA28-954C-9425-9A4E53F6284F}"/>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5" name="Footer Placeholder 4">
            <a:extLst>
              <a:ext uri="{FF2B5EF4-FFF2-40B4-BE49-F238E27FC236}">
                <a16:creationId xmlns:a16="http://schemas.microsoft.com/office/drawing/2014/main" id="{429B327A-DE33-6C43-A107-7202E34B88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885554-8B5A-C443-8B7F-A45201D3D425}"/>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89256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84BD3-D0D4-7E4B-94D0-A45632600D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FCE833-2667-5447-92AD-9EE0B1DBE5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246867-B3CA-CF47-A170-A284BA219C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BCCEF5-ABBA-744C-8996-83DE45085AE8}"/>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6" name="Footer Placeholder 5">
            <a:extLst>
              <a:ext uri="{FF2B5EF4-FFF2-40B4-BE49-F238E27FC236}">
                <a16:creationId xmlns:a16="http://schemas.microsoft.com/office/drawing/2014/main" id="{2DC5AA75-1ABC-2F43-BAFA-95E69B2613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30B1B3-4C01-384D-8B33-CAA75EAF19CB}"/>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273437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11CA9-0C70-6743-ABA0-16B81FA4D3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5EE06E5-B599-B24F-9395-5AC81F09EF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029FB6-40DF-A44C-9A37-9FCFF48105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7F1CD53-18B1-BA49-B05E-07B3EBCDB1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292274-E501-124B-A34A-F4C6600A15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6B2F36-FF13-4D46-A2BE-5D72BFABBDC3}"/>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8" name="Footer Placeholder 7">
            <a:extLst>
              <a:ext uri="{FF2B5EF4-FFF2-40B4-BE49-F238E27FC236}">
                <a16:creationId xmlns:a16="http://schemas.microsoft.com/office/drawing/2014/main" id="{A6B0C1AC-D346-1D44-84B2-0FEEFFF18F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6576F8-5548-8442-9194-7816F88C66AE}"/>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4219393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E1AFB-8A18-534C-925C-056FE25CAA9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CC38A09-8BE2-3445-8118-0E07C0663CB4}"/>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4" name="Footer Placeholder 3">
            <a:extLst>
              <a:ext uri="{FF2B5EF4-FFF2-40B4-BE49-F238E27FC236}">
                <a16:creationId xmlns:a16="http://schemas.microsoft.com/office/drawing/2014/main" id="{07DFFF34-3855-FF47-B373-0FAF1BAC10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90814C-3B00-0441-AB9F-94F697A30056}"/>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4112207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089ABB-0E38-ED46-8AEE-C7D7AD74A985}"/>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3" name="Footer Placeholder 2">
            <a:extLst>
              <a:ext uri="{FF2B5EF4-FFF2-40B4-BE49-F238E27FC236}">
                <a16:creationId xmlns:a16="http://schemas.microsoft.com/office/drawing/2014/main" id="{423E2357-4795-0948-99CE-D137974E133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D9B784A-D248-B641-A6B8-1732BD4E40A2}"/>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2219489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135A4-A3F7-444C-AECC-7D81D44065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A806E5-F7EE-7240-8F4C-C65BA84907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CAD02A5-87C1-E04E-AFBB-F3D7FF767A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449CD5-1D9C-7746-A9C8-CFF220B929F7}"/>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6" name="Footer Placeholder 5">
            <a:extLst>
              <a:ext uri="{FF2B5EF4-FFF2-40B4-BE49-F238E27FC236}">
                <a16:creationId xmlns:a16="http://schemas.microsoft.com/office/drawing/2014/main" id="{0AF87331-AE23-2045-BB28-BB0F3CFBC8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E0A0EC-CFD0-7B4F-8D26-6F3FD77A557B}"/>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12681521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2CF8A-FDBD-154E-8507-CBF4F7C03C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631CA0B-219D-3B4F-90C4-B3934B1710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1B14578-F2F9-8242-A21C-C0B33B071F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83FF00-AD43-C841-9D01-F961886B436A}"/>
              </a:ext>
            </a:extLst>
          </p:cNvPr>
          <p:cNvSpPr>
            <a:spLocks noGrp="1"/>
          </p:cNvSpPr>
          <p:nvPr>
            <p:ph type="dt" sz="half" idx="10"/>
          </p:nvPr>
        </p:nvSpPr>
        <p:spPr/>
        <p:txBody>
          <a:bodyPr/>
          <a:lstStyle/>
          <a:p>
            <a:fld id="{F316C95F-DB28-CF4F-8B20-BAD812844BB0}" type="datetimeFigureOut">
              <a:rPr lang="en-US" smtClean="0"/>
              <a:t>3/22/20</a:t>
            </a:fld>
            <a:endParaRPr lang="en-US"/>
          </a:p>
        </p:txBody>
      </p:sp>
      <p:sp>
        <p:nvSpPr>
          <p:cNvPr id="6" name="Footer Placeholder 5">
            <a:extLst>
              <a:ext uri="{FF2B5EF4-FFF2-40B4-BE49-F238E27FC236}">
                <a16:creationId xmlns:a16="http://schemas.microsoft.com/office/drawing/2014/main" id="{29D072D3-ED79-334C-951C-A3404965C1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288912-74F2-BF44-8886-FFD83BC294C7}"/>
              </a:ext>
            </a:extLst>
          </p:cNvPr>
          <p:cNvSpPr>
            <a:spLocks noGrp="1"/>
          </p:cNvSpPr>
          <p:nvPr>
            <p:ph type="sldNum" sz="quarter" idx="12"/>
          </p:nvPr>
        </p:nvSpPr>
        <p:spPr/>
        <p:txBody>
          <a:bodyPr/>
          <a:lstStyle/>
          <a:p>
            <a:fld id="{9D0014DD-04B9-4A4B-AFD7-302C11CC9391}" type="slidenum">
              <a:rPr lang="en-US" smtClean="0"/>
              <a:t>‹#›</a:t>
            </a:fld>
            <a:endParaRPr lang="en-US"/>
          </a:p>
        </p:txBody>
      </p:sp>
    </p:spTree>
    <p:extLst>
      <p:ext uri="{BB962C8B-B14F-4D97-AF65-F5344CB8AC3E}">
        <p14:creationId xmlns:p14="http://schemas.microsoft.com/office/powerpoint/2010/main" val="3529772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EB6879-BB24-3C46-BB2D-AD9069574C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DEFF3BF-BA51-0040-94E9-45B450FC1C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3B7A14-2800-B042-ABE2-A26DEEBA13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16C95F-DB28-CF4F-8B20-BAD812844BB0}" type="datetimeFigureOut">
              <a:rPr lang="en-US" smtClean="0"/>
              <a:t>3/22/20</a:t>
            </a:fld>
            <a:endParaRPr lang="en-US"/>
          </a:p>
        </p:txBody>
      </p:sp>
      <p:sp>
        <p:nvSpPr>
          <p:cNvPr id="5" name="Footer Placeholder 4">
            <a:extLst>
              <a:ext uri="{FF2B5EF4-FFF2-40B4-BE49-F238E27FC236}">
                <a16:creationId xmlns:a16="http://schemas.microsoft.com/office/drawing/2014/main" id="{9B082130-6902-9143-929F-FB63BC901E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E254B68-595C-244A-AE07-D3F2E06CC7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0014DD-04B9-4A4B-AFD7-302C11CC9391}" type="slidenum">
              <a:rPr lang="en-US" smtClean="0"/>
              <a:t>‹#›</a:t>
            </a:fld>
            <a:endParaRPr lang="en-US"/>
          </a:p>
        </p:txBody>
      </p:sp>
    </p:spTree>
    <p:extLst>
      <p:ext uri="{BB962C8B-B14F-4D97-AF65-F5344CB8AC3E}">
        <p14:creationId xmlns:p14="http://schemas.microsoft.com/office/powerpoint/2010/main" val="13820916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0D27B-4236-F546-AE5B-D68D4D8C0EB5}"/>
              </a:ext>
            </a:extLst>
          </p:cNvPr>
          <p:cNvSpPr>
            <a:spLocks noGrp="1"/>
          </p:cNvSpPr>
          <p:nvPr>
            <p:ph type="ctrTitle"/>
          </p:nvPr>
        </p:nvSpPr>
        <p:spPr/>
        <p:txBody>
          <a:bodyPr/>
          <a:lstStyle/>
          <a:p>
            <a:r>
              <a:rPr lang="en-US">
                <a:ea typeface="+mj-lt"/>
                <a:cs typeface="+mj-lt"/>
              </a:rPr>
              <a:t>Visual Storytelling with Stick Figures</a:t>
            </a:r>
            <a:endParaRPr lang="en-US"/>
          </a:p>
        </p:txBody>
      </p:sp>
      <p:sp>
        <p:nvSpPr>
          <p:cNvPr id="3" name="Subtitle 2">
            <a:extLst>
              <a:ext uri="{FF2B5EF4-FFF2-40B4-BE49-F238E27FC236}">
                <a16:creationId xmlns:a16="http://schemas.microsoft.com/office/drawing/2014/main" id="{0E6D6A1F-E4B9-CF49-B6D5-C460B486DA45}"/>
              </a:ext>
            </a:extLst>
          </p:cNvPr>
          <p:cNvSpPr>
            <a:spLocks noGrp="1"/>
          </p:cNvSpPr>
          <p:nvPr>
            <p:ph type="subTitle" idx="1"/>
          </p:nvPr>
        </p:nvSpPr>
        <p:spPr/>
        <p:txBody>
          <a:bodyPr vert="horz" lIns="91440" tIns="45720" rIns="91440" bIns="45720" rtlCol="0" anchor="t">
            <a:normAutofit/>
          </a:bodyPr>
          <a:lstStyle/>
          <a:p>
            <a:r>
              <a:rPr lang="en-US">
                <a:ea typeface="+mn-lt"/>
                <a:cs typeface="+mn-lt"/>
              </a:rPr>
              <a:t>Ziyi Gong, </a:t>
            </a:r>
            <a:r>
              <a:rPr lang="en-US" err="1">
                <a:ea typeface="+mn-lt"/>
                <a:cs typeface="+mn-lt"/>
              </a:rPr>
              <a:t>Xingchen</a:t>
            </a:r>
            <a:r>
              <a:rPr lang="en-US">
                <a:ea typeface="+mn-lt"/>
                <a:cs typeface="+mn-lt"/>
              </a:rPr>
              <a:t> Zhao, </a:t>
            </a:r>
            <a:r>
              <a:rPr lang="en-US" err="1">
                <a:ea typeface="+mn-lt"/>
                <a:cs typeface="+mn-lt"/>
              </a:rPr>
              <a:t>Haoyue</a:t>
            </a:r>
            <a:r>
              <a:rPr lang="en-US">
                <a:ea typeface="+mn-lt"/>
                <a:cs typeface="+mn-lt"/>
              </a:rPr>
              <a:t> Cui, Sijia Rong</a:t>
            </a:r>
          </a:p>
          <a:p>
            <a:r>
              <a:rPr lang="en-US">
                <a:cs typeface="Calibri"/>
              </a:rPr>
              <a:t>University of Pittsburgh</a:t>
            </a:r>
          </a:p>
          <a:p>
            <a:r>
              <a:rPr lang="en-US">
                <a:cs typeface="Calibri"/>
              </a:rPr>
              <a:t>Mar. 3, 2020</a:t>
            </a:r>
          </a:p>
        </p:txBody>
      </p:sp>
    </p:spTree>
    <p:extLst>
      <p:ext uri="{BB962C8B-B14F-4D97-AF65-F5344CB8AC3E}">
        <p14:creationId xmlns:p14="http://schemas.microsoft.com/office/powerpoint/2010/main" val="4541150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38744-4B86-4E53-AB3A-B9196E7474FC}"/>
              </a:ext>
            </a:extLst>
          </p:cNvPr>
          <p:cNvSpPr>
            <a:spLocks noGrp="1"/>
          </p:cNvSpPr>
          <p:nvPr>
            <p:ph type="title"/>
          </p:nvPr>
        </p:nvSpPr>
        <p:spPr/>
        <p:txBody>
          <a:bodyPr/>
          <a:lstStyle/>
          <a:p>
            <a:r>
              <a:rPr lang="en-US">
                <a:cs typeface="Calibri Light"/>
              </a:rPr>
              <a:t>Novelty</a:t>
            </a:r>
            <a:endParaRPr lang="en-US"/>
          </a:p>
        </p:txBody>
      </p:sp>
      <p:sp>
        <p:nvSpPr>
          <p:cNvPr id="3" name="Content Placeholder 2">
            <a:extLst>
              <a:ext uri="{FF2B5EF4-FFF2-40B4-BE49-F238E27FC236}">
                <a16:creationId xmlns:a16="http://schemas.microsoft.com/office/drawing/2014/main" id="{9CD408B5-0F93-43F3-B95D-CF4CE5B09946}"/>
              </a:ext>
            </a:extLst>
          </p:cNvPr>
          <p:cNvSpPr>
            <a:spLocks noGrp="1"/>
          </p:cNvSpPr>
          <p:nvPr>
            <p:ph idx="1"/>
          </p:nvPr>
        </p:nvSpPr>
        <p:spPr/>
        <p:txBody>
          <a:bodyPr vert="horz" lIns="91440" tIns="45720" rIns="91440" bIns="45720" rtlCol="0" anchor="t">
            <a:normAutofit/>
          </a:bodyPr>
          <a:lstStyle/>
          <a:p>
            <a:pPr marL="0" indent="0">
              <a:buNone/>
            </a:pPr>
            <a:r>
              <a:rPr lang="en-US">
                <a:cs typeface="Calibri"/>
              </a:rPr>
              <a:t>Previous visual storytelling utilizes cues like keywords...</a:t>
            </a:r>
          </a:p>
          <a:p>
            <a:pPr marL="0" indent="0">
              <a:buNone/>
            </a:pPr>
            <a:endParaRPr lang="en-US">
              <a:cs typeface="Calibri"/>
            </a:endParaRPr>
          </a:p>
          <a:p>
            <a:pPr marL="0" indent="0">
              <a:buNone/>
            </a:pPr>
            <a:r>
              <a:rPr lang="en-US">
                <a:cs typeface="Calibri"/>
              </a:rPr>
              <a:t>Ours:</a:t>
            </a:r>
          </a:p>
          <a:p>
            <a:r>
              <a:rPr lang="en-US">
                <a:cs typeface="Calibri"/>
              </a:rPr>
              <a:t>Random generation</a:t>
            </a:r>
            <a:endParaRPr lang="en-US"/>
          </a:p>
          <a:p>
            <a:r>
              <a:rPr lang="en-US">
                <a:cs typeface="Calibri"/>
              </a:rPr>
              <a:t>Learn interactions; do not need to deal with language &amp; texts</a:t>
            </a:r>
          </a:p>
          <a:p>
            <a:r>
              <a:rPr lang="en-US">
                <a:cs typeface="Calibri"/>
              </a:rPr>
              <a:t>Do not limit the number of stick figures</a:t>
            </a:r>
          </a:p>
        </p:txBody>
      </p:sp>
    </p:spTree>
    <p:extLst>
      <p:ext uri="{BB962C8B-B14F-4D97-AF65-F5344CB8AC3E}">
        <p14:creationId xmlns:p14="http://schemas.microsoft.com/office/powerpoint/2010/main" val="4291751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F972B-6430-4412-BC51-DC5994C2BC70}"/>
              </a:ext>
            </a:extLst>
          </p:cNvPr>
          <p:cNvSpPr>
            <a:spLocks noGrp="1"/>
          </p:cNvSpPr>
          <p:nvPr>
            <p:ph type="ctrTitle"/>
          </p:nvPr>
        </p:nvSpPr>
        <p:spPr/>
        <p:txBody>
          <a:bodyPr/>
          <a:lstStyle/>
          <a:p>
            <a:r>
              <a:rPr lang="en-US">
                <a:cs typeface="Calibri Light"/>
              </a:rPr>
              <a:t>Questions &amp; Suggestions?</a:t>
            </a:r>
            <a:endParaRPr lang="en-US"/>
          </a:p>
        </p:txBody>
      </p:sp>
      <p:sp>
        <p:nvSpPr>
          <p:cNvPr id="3" name="Subtitle 2">
            <a:extLst>
              <a:ext uri="{FF2B5EF4-FFF2-40B4-BE49-F238E27FC236}">
                <a16:creationId xmlns:a16="http://schemas.microsoft.com/office/drawing/2014/main" id="{51C34BFB-8E8B-4920-98FF-E8C07F93A0B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53593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B469F-917B-46E6-ABCE-53E5DC6BF842}"/>
              </a:ext>
            </a:extLst>
          </p:cNvPr>
          <p:cNvSpPr>
            <a:spLocks noGrp="1"/>
          </p:cNvSpPr>
          <p:nvPr>
            <p:ph type="title"/>
          </p:nvPr>
        </p:nvSpPr>
        <p:spPr/>
        <p:txBody>
          <a:bodyPr/>
          <a:lstStyle/>
          <a:p>
            <a:r>
              <a:rPr lang="en-US" sz="4000">
                <a:cs typeface="Calibri Light"/>
              </a:rPr>
              <a:t>Advantage of VAE-GAN</a:t>
            </a:r>
            <a:endParaRPr lang="en-US" sz="4000"/>
          </a:p>
        </p:txBody>
      </p:sp>
      <p:pic>
        <p:nvPicPr>
          <p:cNvPr id="4" name="Picture 3" descr="A group of people posing for a photo&#10;&#10;Description automatically generated">
            <a:extLst>
              <a:ext uri="{FF2B5EF4-FFF2-40B4-BE49-F238E27FC236}">
                <a16:creationId xmlns:a16="http://schemas.microsoft.com/office/drawing/2014/main" id="{C5AC984D-81DE-324A-B0E9-EB6B1AA7D0C5}"/>
              </a:ext>
            </a:extLst>
          </p:cNvPr>
          <p:cNvPicPr>
            <a:picLocks noChangeAspect="1"/>
          </p:cNvPicPr>
          <p:nvPr/>
        </p:nvPicPr>
        <p:blipFill>
          <a:blip r:embed="rId3"/>
          <a:stretch>
            <a:fillRect/>
          </a:stretch>
        </p:blipFill>
        <p:spPr>
          <a:xfrm>
            <a:off x="2586120" y="1423850"/>
            <a:ext cx="7019760" cy="4813844"/>
          </a:xfrm>
          <a:prstGeom prst="rect">
            <a:avLst/>
          </a:prstGeom>
        </p:spPr>
      </p:pic>
      <p:sp>
        <p:nvSpPr>
          <p:cNvPr id="10" name="TextBox 9">
            <a:extLst>
              <a:ext uri="{FF2B5EF4-FFF2-40B4-BE49-F238E27FC236}">
                <a16:creationId xmlns:a16="http://schemas.microsoft.com/office/drawing/2014/main" id="{C1EB9262-1EDC-4847-B7D5-18D84BB3DE4A}"/>
              </a:ext>
            </a:extLst>
          </p:cNvPr>
          <p:cNvSpPr txBox="1"/>
          <p:nvPr/>
        </p:nvSpPr>
        <p:spPr>
          <a:xfrm>
            <a:off x="3144046" y="6092765"/>
            <a:ext cx="6461834" cy="800219"/>
          </a:xfrm>
          <a:prstGeom prst="rect">
            <a:avLst/>
          </a:prstGeom>
          <a:noFill/>
        </p:spPr>
        <p:txBody>
          <a:bodyPr wrap="none" rtlCol="0">
            <a:spAutoFit/>
          </a:bodyPr>
          <a:lstStyle/>
          <a:p>
            <a:r>
              <a:rPr lang="en-US" sz="2800"/>
              <a:t>Samples from different generative models. </a:t>
            </a:r>
          </a:p>
          <a:p>
            <a:endParaRPr lang="en-US"/>
          </a:p>
        </p:txBody>
      </p:sp>
    </p:spTree>
    <p:extLst>
      <p:ext uri="{BB962C8B-B14F-4D97-AF65-F5344CB8AC3E}">
        <p14:creationId xmlns:p14="http://schemas.microsoft.com/office/powerpoint/2010/main" val="1357157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61997-E145-47DE-A6B3-DD8588E6AA68}"/>
              </a:ext>
            </a:extLst>
          </p:cNvPr>
          <p:cNvSpPr>
            <a:spLocks noGrp="1"/>
          </p:cNvSpPr>
          <p:nvPr>
            <p:ph type="title"/>
          </p:nvPr>
        </p:nvSpPr>
        <p:spPr/>
        <p:txBody>
          <a:bodyPr>
            <a:normAutofit/>
          </a:bodyPr>
          <a:lstStyle/>
          <a:p>
            <a:r>
              <a:rPr lang="en-US" sz="4000">
                <a:cs typeface="Calibri Light"/>
              </a:rPr>
              <a:t>Multivariate Gaussian Mixture Model (MVGMM)</a:t>
            </a:r>
          </a:p>
        </p:txBody>
      </p:sp>
      <p:pic>
        <p:nvPicPr>
          <p:cNvPr id="4" name="Picture 4" descr="A picture containing photo, large, man, sitting&#10;&#10;Description generated with very high confidence">
            <a:extLst>
              <a:ext uri="{FF2B5EF4-FFF2-40B4-BE49-F238E27FC236}">
                <a16:creationId xmlns:a16="http://schemas.microsoft.com/office/drawing/2014/main" id="{A64F80C5-5D8D-4CAE-9B49-DD6DD5BCBFFF}"/>
              </a:ext>
            </a:extLst>
          </p:cNvPr>
          <p:cNvPicPr>
            <a:picLocks noGrp="1" noChangeAspect="1"/>
          </p:cNvPicPr>
          <p:nvPr>
            <p:ph idx="1"/>
          </p:nvPr>
        </p:nvPicPr>
        <p:blipFill rotWithShape="1">
          <a:blip r:embed="rId2"/>
          <a:srcRect r="48936" b="9816"/>
          <a:stretch/>
        </p:blipFill>
        <p:spPr>
          <a:xfrm>
            <a:off x="1191242" y="1691941"/>
            <a:ext cx="5341010" cy="5033805"/>
          </a:xfrm>
        </p:spPr>
      </p:pic>
      <p:pic>
        <p:nvPicPr>
          <p:cNvPr id="3" name="Picture 4" descr="A picture containing clock&#10;&#10;Description generated with very high confidence">
            <a:extLst>
              <a:ext uri="{FF2B5EF4-FFF2-40B4-BE49-F238E27FC236}">
                <a16:creationId xmlns:a16="http://schemas.microsoft.com/office/drawing/2014/main" id="{A31722CB-2768-42A4-AD25-760DEB4448B0}"/>
              </a:ext>
            </a:extLst>
          </p:cNvPr>
          <p:cNvPicPr>
            <a:picLocks noChangeAspect="1"/>
          </p:cNvPicPr>
          <p:nvPr/>
        </p:nvPicPr>
        <p:blipFill>
          <a:blip r:embed="rId3"/>
          <a:stretch>
            <a:fillRect/>
          </a:stretch>
        </p:blipFill>
        <p:spPr>
          <a:xfrm>
            <a:off x="7046768" y="2764848"/>
            <a:ext cx="3612573" cy="1065068"/>
          </a:xfrm>
          <a:prstGeom prst="rect">
            <a:avLst/>
          </a:prstGeom>
        </p:spPr>
      </p:pic>
    </p:spTree>
    <p:extLst>
      <p:ext uri="{BB962C8B-B14F-4D97-AF65-F5344CB8AC3E}">
        <p14:creationId xmlns:p14="http://schemas.microsoft.com/office/powerpoint/2010/main" val="1713328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E4504-EB3C-4DF5-B8F7-CA992E218B88}"/>
              </a:ext>
            </a:extLst>
          </p:cNvPr>
          <p:cNvSpPr>
            <a:spLocks noGrp="1"/>
          </p:cNvSpPr>
          <p:nvPr>
            <p:ph type="title"/>
          </p:nvPr>
        </p:nvSpPr>
        <p:spPr/>
        <p:txBody>
          <a:bodyPr/>
          <a:lstStyle/>
          <a:p>
            <a:r>
              <a:rPr lang="en-US"/>
              <a:t>Goal and importance</a:t>
            </a:r>
          </a:p>
        </p:txBody>
      </p:sp>
      <p:sp>
        <p:nvSpPr>
          <p:cNvPr id="7" name="Content Placeholder 6">
            <a:extLst>
              <a:ext uri="{FF2B5EF4-FFF2-40B4-BE49-F238E27FC236}">
                <a16:creationId xmlns:a16="http://schemas.microsoft.com/office/drawing/2014/main" id="{707B314F-90B3-CF45-A5B9-753AB76D2BA9}"/>
              </a:ext>
            </a:extLst>
          </p:cNvPr>
          <p:cNvSpPr>
            <a:spLocks noGrp="1"/>
          </p:cNvSpPr>
          <p:nvPr>
            <p:ph idx="1"/>
          </p:nvPr>
        </p:nvSpPr>
        <p:spPr>
          <a:xfrm>
            <a:off x="715652" y="1690688"/>
            <a:ext cx="10515600" cy="4351338"/>
          </a:xfrm>
        </p:spPr>
        <p:txBody>
          <a:bodyPr vert="horz" lIns="91440" tIns="45720" rIns="91440" bIns="45720" rtlCol="0" anchor="t">
            <a:normAutofit/>
          </a:bodyPr>
          <a:lstStyle/>
          <a:p>
            <a:pPr marL="457200" indent="-457200"/>
            <a:r>
              <a:rPr lang="en-US" altLang="zh-CN">
                <a:ea typeface="+mn-lt"/>
                <a:cs typeface="+mn-lt"/>
              </a:rPr>
              <a:t>Goal: Generate new stories of interactions among multiple people</a:t>
            </a:r>
            <a:endParaRPr lang="en-US"/>
          </a:p>
          <a:p>
            <a:pPr marL="457200" indent="-457200"/>
            <a:endParaRPr lang="en-US" altLang="zh-CN">
              <a:ea typeface="+mn-lt"/>
              <a:cs typeface="+mn-lt"/>
            </a:endParaRPr>
          </a:p>
          <a:p>
            <a:pPr marL="457200" indent="-457200"/>
            <a:r>
              <a:rPr lang="en-US" altLang="zh-CN">
                <a:ea typeface="+mn-lt"/>
                <a:cs typeface="+mn-lt"/>
              </a:rPr>
              <a:t>Importance:</a:t>
            </a:r>
          </a:p>
          <a:p>
            <a:pPr marL="914400" lvl="1" indent="-457200"/>
            <a:r>
              <a:rPr lang="en-US" altLang="zh-CN">
                <a:ea typeface="+mn-lt"/>
                <a:cs typeface="+mn-lt"/>
              </a:rPr>
              <a:t>Offer novel ideas</a:t>
            </a:r>
            <a:endParaRPr lang="en-US">
              <a:cs typeface="Calibri"/>
            </a:endParaRPr>
          </a:p>
          <a:p>
            <a:pPr marL="914400" lvl="1" indent="-457200"/>
            <a:r>
              <a:rPr lang="en-US" altLang="zh-CN">
                <a:ea typeface="+mn-lt"/>
                <a:cs typeface="+mn-lt"/>
              </a:rPr>
              <a:t>Enhance degree of freedom in video games</a:t>
            </a:r>
          </a:p>
          <a:p>
            <a:pPr marL="914400" lvl="1" indent="-457200"/>
            <a:r>
              <a:rPr lang="en-US">
                <a:ea typeface="+mn-lt"/>
                <a:cs typeface="+mn-lt"/>
              </a:rPr>
              <a:t>Provide</a:t>
            </a:r>
            <a:r>
              <a:rPr lang="zh-CN" altLang="en-US">
                <a:ea typeface="+mn-lt"/>
                <a:cs typeface="+mn-lt"/>
              </a:rPr>
              <a:t> </a:t>
            </a:r>
            <a:r>
              <a:rPr lang="en-US">
                <a:ea typeface="+mn-lt"/>
                <a:cs typeface="+mn-lt"/>
              </a:rPr>
              <a:t>machine generated</a:t>
            </a:r>
            <a:r>
              <a:rPr lang="zh-CN" altLang="en-US">
                <a:ea typeface="+mn-lt"/>
                <a:cs typeface="+mn-lt"/>
              </a:rPr>
              <a:t> </a:t>
            </a:r>
            <a:r>
              <a:rPr lang="en-US" altLang="zh-CN">
                <a:ea typeface="+mn-lt"/>
                <a:cs typeface="+mn-lt"/>
              </a:rPr>
              <a:t>data</a:t>
            </a:r>
            <a:r>
              <a:rPr lang="zh-CN" altLang="en-US">
                <a:ea typeface="+mn-lt"/>
                <a:cs typeface="+mn-lt"/>
              </a:rPr>
              <a:t> </a:t>
            </a:r>
            <a:r>
              <a:rPr lang="en-US">
                <a:ea typeface="+mn-lt"/>
                <a:cs typeface="+mn-lt"/>
              </a:rPr>
              <a:t>for</a:t>
            </a:r>
            <a:r>
              <a:rPr lang="zh-CN" altLang="en-US">
                <a:ea typeface="+mn-lt"/>
                <a:cs typeface="+mn-lt"/>
              </a:rPr>
              <a:t> </a:t>
            </a:r>
            <a:r>
              <a:rPr lang="en-US">
                <a:ea typeface="+mn-lt"/>
                <a:cs typeface="+mn-lt"/>
              </a:rPr>
              <a:t>future</a:t>
            </a:r>
            <a:r>
              <a:rPr lang="zh-CN" altLang="en-US">
                <a:ea typeface="+mn-lt"/>
                <a:cs typeface="+mn-lt"/>
              </a:rPr>
              <a:t> </a:t>
            </a:r>
            <a:r>
              <a:rPr lang="en-US">
                <a:ea typeface="+mn-lt"/>
                <a:cs typeface="+mn-lt"/>
              </a:rPr>
              <a:t>researches (e.g. study on human interactions)</a:t>
            </a:r>
            <a:endParaRPr lang="en-US" altLang="zh-CN">
              <a:ea typeface="+mn-lt"/>
              <a:cs typeface="+mn-lt"/>
            </a:endParaRPr>
          </a:p>
          <a:p>
            <a:pPr marL="457200" indent="-457200"/>
            <a:endParaRPr lang="en-US" altLang="zh-CN">
              <a:ea typeface="+mn-lt"/>
              <a:cs typeface="+mn-lt"/>
            </a:endParaRPr>
          </a:p>
        </p:txBody>
      </p:sp>
    </p:spTree>
    <p:extLst>
      <p:ext uri="{BB962C8B-B14F-4D97-AF65-F5344CB8AC3E}">
        <p14:creationId xmlns:p14="http://schemas.microsoft.com/office/powerpoint/2010/main" val="55848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8BF66-577E-44F8-81CC-69B998B9FB7C}"/>
              </a:ext>
            </a:extLst>
          </p:cNvPr>
          <p:cNvSpPr>
            <a:spLocks noGrp="1"/>
          </p:cNvSpPr>
          <p:nvPr>
            <p:ph type="title"/>
          </p:nvPr>
        </p:nvSpPr>
        <p:spPr/>
        <p:txBody>
          <a:bodyPr/>
          <a:lstStyle/>
          <a:p>
            <a:r>
              <a:rPr lang="en-US">
                <a:cs typeface="Calibri Light"/>
              </a:rPr>
              <a:t>Challenges &amp; Ambition</a:t>
            </a:r>
            <a:endParaRPr lang="en-US"/>
          </a:p>
        </p:txBody>
      </p:sp>
      <p:sp>
        <p:nvSpPr>
          <p:cNvPr id="3" name="Content Placeholder 2">
            <a:extLst>
              <a:ext uri="{FF2B5EF4-FFF2-40B4-BE49-F238E27FC236}">
                <a16:creationId xmlns:a16="http://schemas.microsoft.com/office/drawing/2014/main" id="{47F5439D-7349-44AA-809F-CF9645E8AA23}"/>
              </a:ext>
            </a:extLst>
          </p:cNvPr>
          <p:cNvSpPr>
            <a:spLocks noGrp="1"/>
          </p:cNvSpPr>
          <p:nvPr>
            <p:ph idx="1"/>
          </p:nvPr>
        </p:nvSpPr>
        <p:spPr/>
        <p:txBody>
          <a:bodyPr vert="horz" lIns="91440" tIns="45720" rIns="91440" bIns="45720" rtlCol="0" anchor="t">
            <a:normAutofit/>
          </a:bodyPr>
          <a:lstStyle/>
          <a:p>
            <a:pPr marL="457200" indent="-457200"/>
            <a:r>
              <a:rPr lang="en-US">
                <a:cs typeface="Calibri"/>
              </a:rPr>
              <a:t>Need </a:t>
            </a:r>
            <a:r>
              <a:rPr lang="en-US">
                <a:ea typeface="+mn-lt"/>
                <a:cs typeface="+mn-lt"/>
              </a:rPr>
              <a:t>to encode relationships that typically require human cognition to understand</a:t>
            </a:r>
            <a:endParaRPr lang="en-US"/>
          </a:p>
          <a:p>
            <a:pPr marL="457200" indent="-457200"/>
            <a:r>
              <a:rPr lang="en-US">
                <a:ea typeface="+mn-lt"/>
                <a:cs typeface="+mn-lt"/>
              </a:rPr>
              <a:t>Lack</a:t>
            </a:r>
            <a:r>
              <a:rPr lang="en-US">
                <a:cs typeface="Calibri" panose="020F0502020204030204"/>
              </a:rPr>
              <a:t> of good data</a:t>
            </a:r>
            <a:endParaRPr lang="en-US"/>
          </a:p>
          <a:p>
            <a:pPr lvl="1"/>
            <a:r>
              <a:rPr lang="en-US">
                <a:cs typeface="Calibri" panose="020F0502020204030204"/>
              </a:rPr>
              <a:t>Unnecessary characters in the background</a:t>
            </a:r>
          </a:p>
          <a:p>
            <a:pPr lvl="1"/>
            <a:r>
              <a:rPr lang="en-US">
                <a:cs typeface="Calibri" panose="020F0502020204030204"/>
              </a:rPr>
              <a:t>Sharp / fast transition of scenes</a:t>
            </a:r>
          </a:p>
          <a:p>
            <a:pPr lvl="1"/>
            <a:r>
              <a:rPr lang="en-US">
                <a:cs typeface="Calibri" panose="020F0502020204030204"/>
              </a:rPr>
              <a:t>Change in the number of characters</a:t>
            </a:r>
          </a:p>
          <a:p>
            <a:pPr indent="-457200"/>
            <a:r>
              <a:rPr lang="en-US">
                <a:cs typeface="Calibri" panose="020F0502020204030204"/>
              </a:rPr>
              <a:t>Smooth movements</a:t>
            </a:r>
          </a:p>
          <a:p>
            <a:pPr indent="-457200"/>
            <a:r>
              <a:rPr lang="en-US">
                <a:ea typeface="+mn-lt"/>
                <a:cs typeface="+mn-lt"/>
              </a:rPr>
              <a:t>Randomly generate visual stories</a:t>
            </a:r>
            <a:endParaRPr lang="en-US">
              <a:cs typeface="Calibri" panose="020F0502020204030204"/>
            </a:endParaRPr>
          </a:p>
          <a:p>
            <a:endParaRPr lang="en-US">
              <a:cs typeface="Calibri" panose="020F0502020204030204"/>
            </a:endParaRPr>
          </a:p>
          <a:p>
            <a:endParaRPr lang="en-US">
              <a:cs typeface="Calibri" panose="020F0502020204030204"/>
            </a:endParaRPr>
          </a:p>
        </p:txBody>
      </p:sp>
    </p:spTree>
    <p:extLst>
      <p:ext uri="{BB962C8B-B14F-4D97-AF65-F5344CB8AC3E}">
        <p14:creationId xmlns:p14="http://schemas.microsoft.com/office/powerpoint/2010/main" val="3257921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26C0A-B995-4AA0-ABE8-7EF5F72CE24D}"/>
              </a:ext>
            </a:extLst>
          </p:cNvPr>
          <p:cNvSpPr>
            <a:spLocks noGrp="1"/>
          </p:cNvSpPr>
          <p:nvPr>
            <p:ph type="title"/>
          </p:nvPr>
        </p:nvSpPr>
        <p:spPr/>
        <p:txBody>
          <a:bodyPr/>
          <a:lstStyle/>
          <a:p>
            <a:r>
              <a:rPr lang="en-US">
                <a:cs typeface="Calibri Light"/>
              </a:rPr>
              <a:t>Literature Review </a:t>
            </a:r>
            <a:r>
              <a:rPr lang="en-US">
                <a:ea typeface="+mj-lt"/>
                <a:cs typeface="+mj-lt"/>
              </a:rPr>
              <a:t>&amp; Prior Works</a:t>
            </a:r>
            <a:endParaRPr lang="en-US"/>
          </a:p>
        </p:txBody>
      </p:sp>
      <p:sp>
        <p:nvSpPr>
          <p:cNvPr id="3" name="Content Placeholder 2">
            <a:extLst>
              <a:ext uri="{FF2B5EF4-FFF2-40B4-BE49-F238E27FC236}">
                <a16:creationId xmlns:a16="http://schemas.microsoft.com/office/drawing/2014/main" id="{D7E660F2-579F-445C-A15C-A69934EC84ED}"/>
              </a:ext>
            </a:extLst>
          </p:cNvPr>
          <p:cNvSpPr>
            <a:spLocks noGrp="1"/>
          </p:cNvSpPr>
          <p:nvPr>
            <p:ph idx="1"/>
          </p:nvPr>
        </p:nvSpPr>
        <p:spPr/>
        <p:txBody>
          <a:bodyPr vert="horz" lIns="91440" tIns="45720" rIns="91440" bIns="45720" rtlCol="0" anchor="t">
            <a:normAutofit/>
          </a:bodyPr>
          <a:lstStyle/>
          <a:p>
            <a:r>
              <a:rPr lang="en-US">
                <a:cs typeface="Calibri"/>
              </a:rPr>
              <a:t>Audio-to-gesture generation (</a:t>
            </a:r>
            <a:r>
              <a:rPr lang="en-US">
                <a:ea typeface="+mn-lt"/>
                <a:cs typeface="+mn-lt"/>
              </a:rPr>
              <a:t>by Ginosar</a:t>
            </a:r>
            <a:r>
              <a:rPr lang="en-US">
                <a:cs typeface="Calibri"/>
              </a:rPr>
              <a:t> et al. 2018)</a:t>
            </a:r>
            <a:endParaRPr lang="en-US"/>
          </a:p>
          <a:p>
            <a:endParaRPr lang="en-US">
              <a:cs typeface="Calibri"/>
            </a:endParaRPr>
          </a:p>
        </p:txBody>
      </p:sp>
      <p:pic>
        <p:nvPicPr>
          <p:cNvPr id="5" name="Picture 4">
            <a:extLst>
              <a:ext uri="{FF2B5EF4-FFF2-40B4-BE49-F238E27FC236}">
                <a16:creationId xmlns:a16="http://schemas.microsoft.com/office/drawing/2014/main" id="{977CABE5-E5BB-F54A-918E-862C1B8C3ADC}"/>
              </a:ext>
            </a:extLst>
          </p:cNvPr>
          <p:cNvPicPr>
            <a:picLocks noChangeAspect="1"/>
          </p:cNvPicPr>
          <p:nvPr/>
        </p:nvPicPr>
        <p:blipFill>
          <a:blip r:embed="rId3"/>
          <a:stretch>
            <a:fillRect/>
          </a:stretch>
        </p:blipFill>
        <p:spPr>
          <a:xfrm>
            <a:off x="1223492" y="2694953"/>
            <a:ext cx="9752364" cy="3338260"/>
          </a:xfrm>
          <a:prstGeom prst="rect">
            <a:avLst/>
          </a:prstGeom>
        </p:spPr>
      </p:pic>
    </p:spTree>
    <p:extLst>
      <p:ext uri="{BB962C8B-B14F-4D97-AF65-F5344CB8AC3E}">
        <p14:creationId xmlns:p14="http://schemas.microsoft.com/office/powerpoint/2010/main" val="4048059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0">
            <a:extLst>
              <a:ext uri="{FF2B5EF4-FFF2-40B4-BE49-F238E27FC236}">
                <a16:creationId xmlns:a16="http://schemas.microsoft.com/office/drawing/2014/main" id="{BC8B11F9-68C5-43F4-9117-FB32EF89D9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close up of an object&#10;&#10;Description generated with very high confidence">
            <a:extLst>
              <a:ext uri="{FF2B5EF4-FFF2-40B4-BE49-F238E27FC236}">
                <a16:creationId xmlns:a16="http://schemas.microsoft.com/office/drawing/2014/main" id="{58EA8ED9-A721-442F-BA93-7832CC53CA2E}"/>
              </a:ext>
            </a:extLst>
          </p:cNvPr>
          <p:cNvPicPr>
            <a:picLocks noChangeAspect="1"/>
          </p:cNvPicPr>
          <p:nvPr/>
        </p:nvPicPr>
        <p:blipFill rotWithShape="1">
          <a:blip r:embed="rId3"/>
          <a:srcRect r="-1" b="18476"/>
          <a:stretch/>
        </p:blipFill>
        <p:spPr>
          <a:xfrm>
            <a:off x="513784" y="1713640"/>
            <a:ext cx="1947680" cy="1722936"/>
          </a:xfrm>
          <a:custGeom>
            <a:avLst/>
            <a:gdLst/>
            <a:ahLst/>
            <a:cxnLst/>
            <a:rect l="l" t="t" r="r" b="b"/>
            <a:pathLst>
              <a:path w="2298408" h="2013116">
                <a:moveTo>
                  <a:pt x="655742" y="0"/>
                </a:moveTo>
                <a:cubicBezTo>
                  <a:pt x="1644875" y="0"/>
                  <a:pt x="1644875" y="0"/>
                  <a:pt x="1644875" y="0"/>
                </a:cubicBezTo>
                <a:cubicBezTo>
                  <a:pt x="1694920" y="0"/>
                  <a:pt x="1759685" y="34910"/>
                  <a:pt x="1786179" y="78547"/>
                </a:cubicBezTo>
                <a:cubicBezTo>
                  <a:pt x="2280745" y="925103"/>
                  <a:pt x="2280745" y="925103"/>
                  <a:pt x="2280745" y="925103"/>
                </a:cubicBezTo>
                <a:cubicBezTo>
                  <a:pt x="2304296" y="971649"/>
                  <a:pt x="2304296" y="1041468"/>
                  <a:pt x="2280745" y="1088014"/>
                </a:cubicBezTo>
                <a:cubicBezTo>
                  <a:pt x="1786179" y="1934570"/>
                  <a:pt x="1786179" y="1934570"/>
                  <a:pt x="1786179" y="1934570"/>
                </a:cubicBezTo>
                <a:cubicBezTo>
                  <a:pt x="1759685" y="1978207"/>
                  <a:pt x="1694920" y="2013116"/>
                  <a:pt x="1644875" y="2013116"/>
                </a:cubicBezTo>
                <a:lnTo>
                  <a:pt x="655742" y="2013116"/>
                </a:lnTo>
                <a:cubicBezTo>
                  <a:pt x="602753" y="2013116"/>
                  <a:pt x="537989" y="1978207"/>
                  <a:pt x="514438" y="1934570"/>
                </a:cubicBezTo>
                <a:cubicBezTo>
                  <a:pt x="19872" y="1088014"/>
                  <a:pt x="19872" y="1088014"/>
                  <a:pt x="19872" y="1088014"/>
                </a:cubicBezTo>
                <a:cubicBezTo>
                  <a:pt x="-6623" y="1041468"/>
                  <a:pt x="-6623" y="971649"/>
                  <a:pt x="19872" y="925103"/>
                </a:cubicBezTo>
                <a:cubicBezTo>
                  <a:pt x="514438" y="78547"/>
                  <a:pt x="514438" y="78547"/>
                  <a:pt x="514438" y="78547"/>
                </a:cubicBezTo>
                <a:cubicBezTo>
                  <a:pt x="537989" y="34910"/>
                  <a:pt x="602753" y="0"/>
                  <a:pt x="655742" y="0"/>
                </a:cubicBezTo>
                <a:close/>
              </a:path>
            </a:pathLst>
          </a:custGeom>
        </p:spPr>
      </p:pic>
      <p:pic>
        <p:nvPicPr>
          <p:cNvPr id="28" name="Picture 10" descr="A picture containing man&#10;&#10;Description generated with very high confidence">
            <a:extLst>
              <a:ext uri="{FF2B5EF4-FFF2-40B4-BE49-F238E27FC236}">
                <a16:creationId xmlns:a16="http://schemas.microsoft.com/office/drawing/2014/main" id="{F553528C-5372-4AD6-B16F-475FEEBB23DD}"/>
              </a:ext>
            </a:extLst>
          </p:cNvPr>
          <p:cNvPicPr>
            <a:picLocks noChangeAspect="1"/>
          </p:cNvPicPr>
          <p:nvPr/>
        </p:nvPicPr>
        <p:blipFill>
          <a:blip r:embed="rId4"/>
          <a:stretch>
            <a:fillRect/>
          </a:stretch>
        </p:blipFill>
        <p:spPr>
          <a:xfrm>
            <a:off x="1274162" y="3761490"/>
            <a:ext cx="4694301" cy="2512329"/>
          </a:xfrm>
          <a:prstGeom prst="rect">
            <a:avLst/>
          </a:prstGeom>
        </p:spPr>
      </p:pic>
      <p:pic>
        <p:nvPicPr>
          <p:cNvPr id="24" name="Picture 12" descr="A picture containing colored, colorful, skiing, man&#10;&#10;Description generated with very high confidence">
            <a:extLst>
              <a:ext uri="{FF2B5EF4-FFF2-40B4-BE49-F238E27FC236}">
                <a16:creationId xmlns:a16="http://schemas.microsoft.com/office/drawing/2014/main" id="{77E73F27-DE93-45F0-A897-EDA5DF3C7719}"/>
              </a:ext>
            </a:extLst>
          </p:cNvPr>
          <p:cNvPicPr>
            <a:picLocks noChangeAspect="1"/>
          </p:cNvPicPr>
          <p:nvPr/>
        </p:nvPicPr>
        <p:blipFill>
          <a:blip r:embed="rId5"/>
          <a:stretch>
            <a:fillRect/>
          </a:stretch>
        </p:blipFill>
        <p:spPr>
          <a:xfrm>
            <a:off x="2933912" y="1819949"/>
            <a:ext cx="2423014" cy="1494397"/>
          </a:xfrm>
          <a:prstGeom prst="rect">
            <a:avLst/>
          </a:prstGeom>
        </p:spPr>
      </p:pic>
      <p:sp>
        <p:nvSpPr>
          <p:cNvPr id="5" name="Title 4">
            <a:extLst>
              <a:ext uri="{FF2B5EF4-FFF2-40B4-BE49-F238E27FC236}">
                <a16:creationId xmlns:a16="http://schemas.microsoft.com/office/drawing/2014/main" id="{A5F64162-526B-4A0B-817E-A7B5AC9E3E67}"/>
              </a:ext>
            </a:extLst>
          </p:cNvPr>
          <p:cNvSpPr>
            <a:spLocks noGrp="1"/>
          </p:cNvSpPr>
          <p:nvPr>
            <p:ph type="title"/>
          </p:nvPr>
        </p:nvSpPr>
        <p:spPr>
          <a:xfrm>
            <a:off x="805872" y="365125"/>
            <a:ext cx="10326255" cy="1333795"/>
          </a:xfrm>
        </p:spPr>
        <p:txBody>
          <a:bodyPr/>
          <a:lstStyle/>
          <a:p>
            <a:r>
              <a:rPr lang="en-US">
                <a:ea typeface="+mj-lt"/>
                <a:cs typeface="+mj-lt"/>
              </a:rPr>
              <a:t>Literature Review &amp; Prior Works</a:t>
            </a:r>
            <a:endParaRPr lang="en-US"/>
          </a:p>
        </p:txBody>
      </p:sp>
      <p:sp>
        <p:nvSpPr>
          <p:cNvPr id="6" name="TextBox 5">
            <a:extLst>
              <a:ext uri="{FF2B5EF4-FFF2-40B4-BE49-F238E27FC236}">
                <a16:creationId xmlns:a16="http://schemas.microsoft.com/office/drawing/2014/main" id="{27889A28-D07E-41C8-9088-0FBABE9CB2C6}"/>
              </a:ext>
            </a:extLst>
          </p:cNvPr>
          <p:cNvSpPr txBox="1"/>
          <p:nvPr/>
        </p:nvSpPr>
        <p:spPr>
          <a:xfrm>
            <a:off x="5754358" y="1358405"/>
            <a:ext cx="5631770" cy="53860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cs typeface="Calibri"/>
              </a:rPr>
              <a:t>Pose Tracking</a:t>
            </a:r>
          </a:p>
          <a:p>
            <a:pPr marL="800100" lvl="1" indent="-342900">
              <a:buAutoNum type="arabicPeriod"/>
            </a:pPr>
            <a:r>
              <a:rPr lang="en-US" sz="2800">
                <a:cs typeface="Calibri"/>
              </a:rPr>
              <a:t>Detect a person</a:t>
            </a:r>
            <a:endParaRPr lang="en-US">
              <a:cs typeface="Calibri" panose="020F0502020204030204"/>
            </a:endParaRPr>
          </a:p>
          <a:p>
            <a:pPr marL="800100" lvl="1" indent="-342900">
              <a:buAutoNum type="arabicPeriod"/>
            </a:pPr>
            <a:r>
              <a:rPr lang="en-US" sz="2800">
                <a:cs typeface="Calibri"/>
              </a:rPr>
              <a:t>Detect his / her </a:t>
            </a:r>
            <a:r>
              <a:rPr lang="en-US" sz="2800" err="1">
                <a:cs typeface="Calibri"/>
              </a:rPr>
              <a:t>keypoints</a:t>
            </a:r>
            <a:r>
              <a:rPr lang="en-US" sz="2800">
                <a:cs typeface="Calibri"/>
              </a:rPr>
              <a:t> (nose, left &amp; right shoulders, etc.) sequentially</a:t>
            </a:r>
          </a:p>
          <a:p>
            <a:pPr marL="800100" lvl="1" indent="-342900">
              <a:buAutoNum type="arabicPeriod"/>
            </a:pPr>
            <a:r>
              <a:rPr lang="en-US" sz="2800">
                <a:cs typeface="Calibri"/>
              </a:rPr>
              <a:t>Keep track of the person and </a:t>
            </a:r>
            <a:r>
              <a:rPr lang="en-US" sz="2800" err="1">
                <a:cs typeface="Calibri"/>
              </a:rPr>
              <a:t>keypoints</a:t>
            </a:r>
            <a:r>
              <a:rPr lang="en-US" sz="2800">
                <a:cs typeface="Calibri"/>
              </a:rPr>
              <a:t> in the future frames</a:t>
            </a:r>
          </a:p>
          <a:p>
            <a:pPr marL="800100" lvl="1" indent="-342900">
              <a:buAutoNum type="arabicPeriod"/>
            </a:pPr>
            <a:endParaRPr lang="en-US" sz="2800">
              <a:cs typeface="Calibri"/>
            </a:endParaRPr>
          </a:p>
          <a:p>
            <a:pPr lvl="1"/>
            <a:r>
              <a:rPr lang="en-US" sz="2800">
                <a:cs typeface="Calibri"/>
              </a:rPr>
              <a:t>Sample implementations: </a:t>
            </a:r>
            <a:r>
              <a:rPr lang="en-US" sz="2800" i="1" err="1">
                <a:cs typeface="Calibri"/>
              </a:rPr>
              <a:t>OpenPose</a:t>
            </a:r>
            <a:r>
              <a:rPr lang="en-US" sz="2800">
                <a:cs typeface="Calibri"/>
              </a:rPr>
              <a:t>, </a:t>
            </a:r>
            <a:r>
              <a:rPr lang="en-US" sz="2800" i="1" err="1">
                <a:cs typeface="Calibri"/>
              </a:rPr>
              <a:t>AlphaPose</a:t>
            </a:r>
            <a:r>
              <a:rPr lang="en-US" sz="2800">
                <a:cs typeface="Calibri"/>
              </a:rPr>
              <a:t>, etc.</a:t>
            </a:r>
          </a:p>
          <a:p>
            <a:pPr lvl="1"/>
            <a:endParaRPr lang="en-US" sz="2800">
              <a:cs typeface="Calibri"/>
            </a:endParaRPr>
          </a:p>
          <a:p>
            <a:pPr lvl="1"/>
            <a:r>
              <a:rPr lang="en-US" sz="2800">
                <a:cs typeface="Calibri"/>
              </a:rPr>
              <a:t>Video datasets: </a:t>
            </a:r>
            <a:r>
              <a:rPr lang="en-US" sz="2800" i="1">
                <a:cs typeface="Calibri"/>
              </a:rPr>
              <a:t>HOLLYWOOD2</a:t>
            </a:r>
          </a:p>
        </p:txBody>
      </p:sp>
    </p:spTree>
    <p:extLst>
      <p:ext uri="{BB962C8B-B14F-4D97-AF65-F5344CB8AC3E}">
        <p14:creationId xmlns:p14="http://schemas.microsoft.com/office/powerpoint/2010/main" val="1986053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descr="A picture containing screenshot&#10;&#10;Description generated with very high confidence">
            <a:extLst>
              <a:ext uri="{FF2B5EF4-FFF2-40B4-BE49-F238E27FC236}">
                <a16:creationId xmlns:a16="http://schemas.microsoft.com/office/drawing/2014/main" id="{ADDF900B-0267-4D1E-9460-C3C68AFBD1E4}"/>
              </a:ext>
            </a:extLst>
          </p:cNvPr>
          <p:cNvPicPr>
            <a:picLocks noChangeAspect="1"/>
          </p:cNvPicPr>
          <p:nvPr/>
        </p:nvPicPr>
        <p:blipFill>
          <a:blip r:embed="rId3"/>
          <a:stretch>
            <a:fillRect/>
          </a:stretch>
        </p:blipFill>
        <p:spPr>
          <a:xfrm>
            <a:off x="2305879" y="2922518"/>
            <a:ext cx="7580241" cy="4248701"/>
          </a:xfrm>
          <a:prstGeom prst="rect">
            <a:avLst/>
          </a:prstGeom>
        </p:spPr>
      </p:pic>
      <p:sp>
        <p:nvSpPr>
          <p:cNvPr id="2" name="Title 1">
            <a:extLst>
              <a:ext uri="{FF2B5EF4-FFF2-40B4-BE49-F238E27FC236}">
                <a16:creationId xmlns:a16="http://schemas.microsoft.com/office/drawing/2014/main" id="{EBD26C0A-B995-4AA0-ABE8-7EF5F72CE24D}"/>
              </a:ext>
            </a:extLst>
          </p:cNvPr>
          <p:cNvSpPr>
            <a:spLocks noGrp="1"/>
          </p:cNvSpPr>
          <p:nvPr>
            <p:ph type="title"/>
          </p:nvPr>
        </p:nvSpPr>
        <p:spPr/>
        <p:txBody>
          <a:bodyPr/>
          <a:lstStyle/>
          <a:p>
            <a:r>
              <a:rPr lang="en-US">
                <a:cs typeface="Calibri Light"/>
              </a:rPr>
              <a:t>Literature Review </a:t>
            </a:r>
            <a:r>
              <a:rPr lang="en-US">
                <a:ea typeface="+mj-lt"/>
                <a:cs typeface="+mj-lt"/>
              </a:rPr>
              <a:t>&amp; Prior Works</a:t>
            </a:r>
            <a:endParaRPr lang="en-US"/>
          </a:p>
        </p:txBody>
      </p:sp>
      <p:sp>
        <p:nvSpPr>
          <p:cNvPr id="3" name="Content Placeholder 2">
            <a:extLst>
              <a:ext uri="{FF2B5EF4-FFF2-40B4-BE49-F238E27FC236}">
                <a16:creationId xmlns:a16="http://schemas.microsoft.com/office/drawing/2014/main" id="{D7E660F2-579F-445C-A15C-A69934EC84ED}"/>
              </a:ext>
            </a:extLst>
          </p:cNvPr>
          <p:cNvSpPr>
            <a:spLocks noGrp="1"/>
          </p:cNvSpPr>
          <p:nvPr>
            <p:ph idx="1"/>
          </p:nvPr>
        </p:nvSpPr>
        <p:spPr/>
        <p:txBody>
          <a:bodyPr vert="horz" lIns="91440" tIns="45720" rIns="91440" bIns="45720" rtlCol="0" anchor="t">
            <a:normAutofit/>
          </a:bodyPr>
          <a:lstStyle/>
          <a:p>
            <a:r>
              <a:rPr lang="en-US">
                <a:cs typeface="Calibri"/>
              </a:rPr>
              <a:t>GAN (Generative Adversarial Network, by Goodfellow et al. 2014)</a:t>
            </a:r>
            <a:endParaRPr lang="en-US"/>
          </a:p>
          <a:p>
            <a:pPr lvl="1"/>
            <a:r>
              <a:rPr lang="en-US">
                <a:cs typeface="Calibri"/>
              </a:rPr>
              <a:t>Generator: "I am going to fabricate something to cheat the discriminator."</a:t>
            </a:r>
          </a:p>
          <a:p>
            <a:pPr lvl="1"/>
            <a:r>
              <a:rPr lang="en-US">
                <a:cs typeface="Calibri"/>
              </a:rPr>
              <a:t>Discriminator: "What the generator gives me are fake!"</a:t>
            </a:r>
          </a:p>
          <a:p>
            <a:endParaRPr lang="en-US">
              <a:cs typeface="Calibri"/>
            </a:endParaRPr>
          </a:p>
        </p:txBody>
      </p:sp>
    </p:spTree>
    <p:extLst>
      <p:ext uri="{BB962C8B-B14F-4D97-AF65-F5344CB8AC3E}">
        <p14:creationId xmlns:p14="http://schemas.microsoft.com/office/powerpoint/2010/main" val="1052844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26C0A-B995-4AA0-ABE8-7EF5F72CE24D}"/>
              </a:ext>
            </a:extLst>
          </p:cNvPr>
          <p:cNvSpPr>
            <a:spLocks noGrp="1"/>
          </p:cNvSpPr>
          <p:nvPr>
            <p:ph type="title"/>
          </p:nvPr>
        </p:nvSpPr>
        <p:spPr/>
        <p:txBody>
          <a:bodyPr/>
          <a:lstStyle/>
          <a:p>
            <a:r>
              <a:rPr lang="en-US">
                <a:cs typeface="Calibri Light"/>
              </a:rPr>
              <a:t>Literature Review</a:t>
            </a:r>
            <a:r>
              <a:rPr lang="en-US">
                <a:ea typeface="+mj-lt"/>
                <a:cs typeface="+mj-lt"/>
              </a:rPr>
              <a:t> &amp; Prior Works</a:t>
            </a:r>
            <a:endParaRPr lang="en-US"/>
          </a:p>
        </p:txBody>
      </p:sp>
      <p:sp>
        <p:nvSpPr>
          <p:cNvPr id="3" name="Content Placeholder 2">
            <a:extLst>
              <a:ext uri="{FF2B5EF4-FFF2-40B4-BE49-F238E27FC236}">
                <a16:creationId xmlns:a16="http://schemas.microsoft.com/office/drawing/2014/main" id="{D7E660F2-579F-445C-A15C-A69934EC84ED}"/>
              </a:ext>
            </a:extLst>
          </p:cNvPr>
          <p:cNvSpPr>
            <a:spLocks noGrp="1"/>
          </p:cNvSpPr>
          <p:nvPr>
            <p:ph idx="1"/>
          </p:nvPr>
        </p:nvSpPr>
        <p:spPr/>
        <p:txBody>
          <a:bodyPr vert="horz" lIns="91440" tIns="45720" rIns="91440" bIns="45720" rtlCol="0" anchor="t">
            <a:normAutofit/>
          </a:bodyPr>
          <a:lstStyle/>
          <a:p>
            <a:pPr marL="0" indent="0">
              <a:buNone/>
            </a:pPr>
            <a:r>
              <a:rPr lang="en-US">
                <a:cs typeface="Calibri"/>
              </a:rPr>
              <a:t>Good generators for GAN</a:t>
            </a:r>
          </a:p>
          <a:p>
            <a:r>
              <a:rPr lang="en-US">
                <a:cs typeface="Calibri"/>
              </a:rPr>
              <a:t>VAE (Variational Autoencoder, </a:t>
            </a:r>
            <a:r>
              <a:rPr lang="en-US">
                <a:ea typeface="+mn-lt"/>
                <a:cs typeface="+mn-lt"/>
              </a:rPr>
              <a:t>by Kingma &amp; Welling</a:t>
            </a:r>
            <a:r>
              <a:rPr lang="en-US">
                <a:cs typeface="Calibri"/>
              </a:rPr>
              <a:t> 2013)</a:t>
            </a:r>
          </a:p>
          <a:p>
            <a:pPr lvl="1"/>
            <a:r>
              <a:rPr lang="en-US">
                <a:cs typeface="Calibri"/>
              </a:rPr>
              <a:t>Encoder: "compress" the input to some </a:t>
            </a:r>
            <a:r>
              <a:rPr lang="en-US" b="1">
                <a:cs typeface="Calibri"/>
              </a:rPr>
              <a:t>range </a:t>
            </a:r>
            <a:r>
              <a:rPr lang="en-US">
                <a:cs typeface="Calibri"/>
              </a:rPr>
              <a:t>of smaller representations</a:t>
            </a:r>
          </a:p>
          <a:p>
            <a:pPr lvl="1"/>
            <a:r>
              <a:rPr lang="en-US">
                <a:cs typeface="Calibri"/>
              </a:rPr>
              <a:t>Decoder:</a:t>
            </a:r>
            <a:r>
              <a:rPr lang="en-US">
                <a:ea typeface="+mn-lt"/>
                <a:cs typeface="+mn-lt"/>
              </a:rPr>
              <a:t> "decompress" some smaller representations back</a:t>
            </a:r>
            <a:endParaRPr lang="en-US">
              <a:cs typeface="Calibri"/>
            </a:endParaRPr>
          </a:p>
          <a:p>
            <a:pPr lvl="1"/>
            <a:endParaRPr lang="en-US">
              <a:cs typeface="Calibri"/>
            </a:endParaRPr>
          </a:p>
          <a:p>
            <a:pPr marL="0" indent="0">
              <a:buNone/>
            </a:pPr>
            <a:endParaRPr lang="en-US">
              <a:cs typeface="Calibri"/>
            </a:endParaRPr>
          </a:p>
        </p:txBody>
      </p:sp>
      <p:pic>
        <p:nvPicPr>
          <p:cNvPr id="4" name="Picture 4" descr="A picture containing drawing&#10;&#10;Description generated with very high confidence">
            <a:extLst>
              <a:ext uri="{FF2B5EF4-FFF2-40B4-BE49-F238E27FC236}">
                <a16:creationId xmlns:a16="http://schemas.microsoft.com/office/drawing/2014/main" id="{AC2FD8AC-4653-4885-896E-256BE7A32844}"/>
              </a:ext>
            </a:extLst>
          </p:cNvPr>
          <p:cNvPicPr>
            <a:picLocks noChangeAspect="1"/>
          </p:cNvPicPr>
          <p:nvPr/>
        </p:nvPicPr>
        <p:blipFill>
          <a:blip r:embed="rId3"/>
          <a:stretch>
            <a:fillRect/>
          </a:stretch>
        </p:blipFill>
        <p:spPr>
          <a:xfrm>
            <a:off x="2438400" y="3745366"/>
            <a:ext cx="7315200" cy="2857006"/>
          </a:xfrm>
          <a:prstGeom prst="rect">
            <a:avLst/>
          </a:prstGeom>
        </p:spPr>
      </p:pic>
    </p:spTree>
    <p:extLst>
      <p:ext uri="{BB962C8B-B14F-4D97-AF65-F5344CB8AC3E}">
        <p14:creationId xmlns:p14="http://schemas.microsoft.com/office/powerpoint/2010/main" val="822960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26C0A-B995-4AA0-ABE8-7EF5F72CE24D}"/>
              </a:ext>
            </a:extLst>
          </p:cNvPr>
          <p:cNvSpPr>
            <a:spLocks noGrp="1"/>
          </p:cNvSpPr>
          <p:nvPr>
            <p:ph type="title"/>
          </p:nvPr>
        </p:nvSpPr>
        <p:spPr/>
        <p:txBody>
          <a:bodyPr/>
          <a:lstStyle/>
          <a:p>
            <a:r>
              <a:rPr lang="en-US">
                <a:cs typeface="Calibri Light"/>
              </a:rPr>
              <a:t>Literature Review &amp; Prior Works</a:t>
            </a:r>
            <a:endParaRPr lang="en-US"/>
          </a:p>
        </p:txBody>
      </p:sp>
      <p:sp>
        <p:nvSpPr>
          <p:cNvPr id="3" name="Content Placeholder 2">
            <a:extLst>
              <a:ext uri="{FF2B5EF4-FFF2-40B4-BE49-F238E27FC236}">
                <a16:creationId xmlns:a16="http://schemas.microsoft.com/office/drawing/2014/main" id="{D7E660F2-579F-445C-A15C-A69934EC84ED}"/>
              </a:ext>
            </a:extLst>
          </p:cNvPr>
          <p:cNvSpPr>
            <a:spLocks noGrp="1"/>
          </p:cNvSpPr>
          <p:nvPr>
            <p:ph idx="1"/>
          </p:nvPr>
        </p:nvSpPr>
        <p:spPr>
          <a:xfrm>
            <a:off x="838200" y="1825625"/>
            <a:ext cx="3999948" cy="4351338"/>
          </a:xfrm>
        </p:spPr>
        <p:txBody>
          <a:bodyPr vert="horz" lIns="91440" tIns="45720" rIns="91440" bIns="45720" rtlCol="0" anchor="t">
            <a:normAutofit/>
          </a:bodyPr>
          <a:lstStyle/>
          <a:p>
            <a:pPr marL="0" indent="0">
              <a:buNone/>
            </a:pPr>
            <a:r>
              <a:rPr lang="en-US">
                <a:cs typeface="Calibri"/>
              </a:rPr>
              <a:t>Good generators for GAN</a:t>
            </a:r>
          </a:p>
          <a:p>
            <a:r>
              <a:rPr lang="en-US">
                <a:cs typeface="Calibri"/>
              </a:rPr>
              <a:t>UNet (</a:t>
            </a:r>
            <a:r>
              <a:rPr lang="en-US">
                <a:ea typeface="+mn-lt"/>
                <a:cs typeface="+mn-lt"/>
              </a:rPr>
              <a:t>by Ronneberger</a:t>
            </a:r>
            <a:r>
              <a:rPr lang="en-US">
                <a:cs typeface="Calibri"/>
              </a:rPr>
              <a:t> 2015)</a:t>
            </a:r>
          </a:p>
          <a:p>
            <a:pPr lvl="1"/>
            <a:r>
              <a:rPr lang="en-US">
                <a:cs typeface="Calibri"/>
              </a:rPr>
              <a:t>Skip connections </a:t>
            </a:r>
            <a:r>
              <a:rPr lang="en-US" b="1">
                <a:cs typeface="Calibri"/>
              </a:rPr>
              <a:t>preserve</a:t>
            </a:r>
            <a:r>
              <a:rPr lang="en-US">
                <a:cs typeface="Calibri"/>
              </a:rPr>
              <a:t> the information in the input</a:t>
            </a:r>
          </a:p>
          <a:p>
            <a:pPr marL="0" indent="0">
              <a:buNone/>
            </a:pPr>
            <a:endParaRPr lang="en-US">
              <a:cs typeface="Calibri"/>
            </a:endParaRPr>
          </a:p>
        </p:txBody>
      </p:sp>
      <p:pic>
        <p:nvPicPr>
          <p:cNvPr id="4" name="Picture 4" descr="A picture containing screenshot, toy&#10;&#10;Description generated with very high confidence">
            <a:extLst>
              <a:ext uri="{FF2B5EF4-FFF2-40B4-BE49-F238E27FC236}">
                <a16:creationId xmlns:a16="http://schemas.microsoft.com/office/drawing/2014/main" id="{BD3683AE-A0A0-4060-AC53-7A87CCEF5EAE}"/>
              </a:ext>
            </a:extLst>
          </p:cNvPr>
          <p:cNvPicPr>
            <a:picLocks noChangeAspect="1"/>
          </p:cNvPicPr>
          <p:nvPr/>
        </p:nvPicPr>
        <p:blipFill>
          <a:blip r:embed="rId3"/>
          <a:stretch>
            <a:fillRect/>
          </a:stretch>
        </p:blipFill>
        <p:spPr>
          <a:xfrm>
            <a:off x="4991110" y="2351643"/>
            <a:ext cx="6597374" cy="3700177"/>
          </a:xfrm>
          <a:prstGeom prst="rect">
            <a:avLst/>
          </a:prstGeom>
        </p:spPr>
      </p:pic>
      <p:cxnSp>
        <p:nvCxnSpPr>
          <p:cNvPr id="7" name="Straight Arrow Connector 6">
            <a:extLst>
              <a:ext uri="{FF2B5EF4-FFF2-40B4-BE49-F238E27FC236}">
                <a16:creationId xmlns:a16="http://schemas.microsoft.com/office/drawing/2014/main" id="{8ED6C11E-CE4A-4A84-848F-8D05C57D4C26}"/>
              </a:ext>
            </a:extLst>
          </p:cNvPr>
          <p:cNvCxnSpPr/>
          <p:nvPr/>
        </p:nvCxnSpPr>
        <p:spPr>
          <a:xfrm>
            <a:off x="5858979" y="3103632"/>
            <a:ext cx="4481442" cy="883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CDA4A89-B230-4B5F-99FB-2D13C68705B6}"/>
              </a:ext>
            </a:extLst>
          </p:cNvPr>
          <p:cNvCxnSpPr>
            <a:cxnSpLocks/>
          </p:cNvCxnSpPr>
          <p:nvPr/>
        </p:nvCxnSpPr>
        <p:spPr>
          <a:xfrm flipV="1">
            <a:off x="6643066" y="4260986"/>
            <a:ext cx="2438399" cy="221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1564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0982B-5ABD-4038-9071-5525D00EA69F}"/>
              </a:ext>
            </a:extLst>
          </p:cNvPr>
          <p:cNvSpPr>
            <a:spLocks noGrp="1"/>
          </p:cNvSpPr>
          <p:nvPr>
            <p:ph type="title"/>
          </p:nvPr>
        </p:nvSpPr>
        <p:spPr/>
        <p:txBody>
          <a:bodyPr/>
          <a:lstStyle/>
          <a:p>
            <a:r>
              <a:rPr lang="en-US">
                <a:cs typeface="Calibri Light"/>
              </a:rPr>
              <a:t>Method</a:t>
            </a:r>
            <a:endParaRPr lang="en-US"/>
          </a:p>
        </p:txBody>
      </p:sp>
      <p:sp>
        <p:nvSpPr>
          <p:cNvPr id="13" name="Content Placeholder 2">
            <a:extLst>
              <a:ext uri="{FF2B5EF4-FFF2-40B4-BE49-F238E27FC236}">
                <a16:creationId xmlns:a16="http://schemas.microsoft.com/office/drawing/2014/main" id="{974EEEF3-902C-4DBF-AD7A-445D2B301E88}"/>
              </a:ext>
            </a:extLst>
          </p:cNvPr>
          <p:cNvSpPr txBox="1">
            <a:spLocks/>
          </p:cNvSpPr>
          <p:nvPr/>
        </p:nvSpPr>
        <p:spPr>
          <a:xfrm>
            <a:off x="838200" y="1825625"/>
            <a:ext cx="4215263" cy="261096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cs typeface="Calibri"/>
              </a:rPr>
              <a:t>Learn</a:t>
            </a:r>
          </a:p>
          <a:p>
            <a:pPr lvl="1"/>
            <a:r>
              <a:rPr lang="en-US" sz="2000">
                <a:cs typeface="Calibri"/>
              </a:rPr>
              <a:t>How to randomly </a:t>
            </a:r>
            <a:r>
              <a:rPr lang="en-US" sz="2000" u="sng">
                <a:cs typeface="Calibri"/>
              </a:rPr>
              <a:t>generate</a:t>
            </a:r>
            <a:r>
              <a:rPr lang="en-US" sz="2000">
                <a:cs typeface="Calibri"/>
              </a:rPr>
              <a:t> a movement </a:t>
            </a:r>
          </a:p>
          <a:p>
            <a:pPr lvl="1"/>
            <a:r>
              <a:rPr lang="en-US" sz="2000">
                <a:cs typeface="Calibri"/>
              </a:rPr>
              <a:t>How to </a:t>
            </a:r>
            <a:r>
              <a:rPr lang="en-US" sz="2000" u="sng">
                <a:cs typeface="Calibri"/>
              </a:rPr>
              <a:t>map</a:t>
            </a:r>
            <a:r>
              <a:rPr lang="en-US" sz="2000">
                <a:cs typeface="Calibri"/>
              </a:rPr>
              <a:t> a movement      to another relevant movement</a:t>
            </a:r>
          </a:p>
          <a:p>
            <a:r>
              <a:rPr lang="en-US" sz="2400">
                <a:cs typeface="Calibri"/>
              </a:rPr>
              <a:t>Stack VAE-GAN with </a:t>
            </a:r>
            <a:r>
              <a:rPr lang="en-US" sz="2400" err="1">
                <a:cs typeface="Calibri"/>
              </a:rPr>
              <a:t>UNet</a:t>
            </a:r>
            <a:r>
              <a:rPr lang="en-US" sz="2400">
                <a:cs typeface="Calibri"/>
              </a:rPr>
              <a:t>-GAN</a:t>
            </a:r>
          </a:p>
        </p:txBody>
      </p:sp>
      <p:pic>
        <p:nvPicPr>
          <p:cNvPr id="6" name="Picture 7">
            <a:extLst>
              <a:ext uri="{FF2B5EF4-FFF2-40B4-BE49-F238E27FC236}">
                <a16:creationId xmlns:a16="http://schemas.microsoft.com/office/drawing/2014/main" id="{09B0D0CE-F6D4-4B51-ACE4-5E549DB6EB78}"/>
              </a:ext>
            </a:extLst>
          </p:cNvPr>
          <p:cNvPicPr>
            <a:picLocks noChangeAspect="1"/>
          </p:cNvPicPr>
          <p:nvPr/>
        </p:nvPicPr>
        <p:blipFill>
          <a:blip r:embed="rId3"/>
          <a:stretch>
            <a:fillRect/>
          </a:stretch>
        </p:blipFill>
        <p:spPr>
          <a:xfrm>
            <a:off x="2787527" y="2524125"/>
            <a:ext cx="266700" cy="285750"/>
          </a:xfrm>
          <a:prstGeom prst="rect">
            <a:avLst/>
          </a:prstGeom>
        </p:spPr>
      </p:pic>
      <p:pic>
        <p:nvPicPr>
          <p:cNvPr id="11" name="Picture 11">
            <a:extLst>
              <a:ext uri="{FF2B5EF4-FFF2-40B4-BE49-F238E27FC236}">
                <a16:creationId xmlns:a16="http://schemas.microsoft.com/office/drawing/2014/main" id="{0C3B6A3F-1DE9-4CC6-865D-4F457B906D4F}"/>
              </a:ext>
            </a:extLst>
          </p:cNvPr>
          <p:cNvPicPr>
            <a:picLocks noChangeAspect="1"/>
          </p:cNvPicPr>
          <p:nvPr/>
        </p:nvPicPr>
        <p:blipFill>
          <a:blip r:embed="rId4"/>
          <a:stretch>
            <a:fillRect/>
          </a:stretch>
        </p:blipFill>
        <p:spPr>
          <a:xfrm>
            <a:off x="4542144" y="3146871"/>
            <a:ext cx="304800" cy="285750"/>
          </a:xfrm>
          <a:prstGeom prst="rect">
            <a:avLst/>
          </a:prstGeom>
        </p:spPr>
      </p:pic>
      <p:pic>
        <p:nvPicPr>
          <p:cNvPr id="12" name="Picture 7">
            <a:extLst>
              <a:ext uri="{FF2B5EF4-FFF2-40B4-BE49-F238E27FC236}">
                <a16:creationId xmlns:a16="http://schemas.microsoft.com/office/drawing/2014/main" id="{B849BD72-98FC-4565-AD5C-4311C62CF044}"/>
              </a:ext>
            </a:extLst>
          </p:cNvPr>
          <p:cNvPicPr>
            <a:picLocks noChangeAspect="1"/>
          </p:cNvPicPr>
          <p:nvPr/>
        </p:nvPicPr>
        <p:blipFill>
          <a:blip r:embed="rId3"/>
          <a:stretch>
            <a:fillRect/>
          </a:stretch>
        </p:blipFill>
        <p:spPr>
          <a:xfrm>
            <a:off x="4283305" y="2862791"/>
            <a:ext cx="266700" cy="285750"/>
          </a:xfrm>
          <a:prstGeom prst="rect">
            <a:avLst/>
          </a:prstGeom>
        </p:spPr>
      </p:pic>
      <p:pic>
        <p:nvPicPr>
          <p:cNvPr id="5" name="Picture 6" descr="A close up of a logo&#10;&#10;Description generated with very high confidence">
            <a:extLst>
              <a:ext uri="{FF2B5EF4-FFF2-40B4-BE49-F238E27FC236}">
                <a16:creationId xmlns:a16="http://schemas.microsoft.com/office/drawing/2014/main" id="{ACBA62CE-F77E-4175-81E2-32C34FEC10A3}"/>
              </a:ext>
            </a:extLst>
          </p:cNvPr>
          <p:cNvPicPr>
            <a:picLocks noGrp="1" noChangeAspect="1"/>
          </p:cNvPicPr>
          <p:nvPr>
            <p:ph idx="1"/>
          </p:nvPr>
        </p:nvPicPr>
        <p:blipFill>
          <a:blip r:embed="rId5"/>
          <a:stretch>
            <a:fillRect/>
          </a:stretch>
        </p:blipFill>
        <p:spPr>
          <a:xfrm>
            <a:off x="4986922" y="1824748"/>
            <a:ext cx="6496050" cy="3524250"/>
          </a:xfrm>
        </p:spPr>
      </p:pic>
    </p:spTree>
    <p:extLst>
      <p:ext uri="{BB962C8B-B14F-4D97-AF65-F5344CB8AC3E}">
        <p14:creationId xmlns:p14="http://schemas.microsoft.com/office/powerpoint/2010/main" val="33879283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1523</Words>
  <Application>Microsoft Macintosh PowerPoint</Application>
  <PresentationFormat>Widescreen</PresentationFormat>
  <Paragraphs>112</Paragraphs>
  <Slides>13</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Visual Storytelling with Stick Figures</vt:lpstr>
      <vt:lpstr>Goal and importance</vt:lpstr>
      <vt:lpstr>Challenges &amp; Ambition</vt:lpstr>
      <vt:lpstr>Literature Review &amp; Prior Works</vt:lpstr>
      <vt:lpstr>Literature Review &amp; Prior Works</vt:lpstr>
      <vt:lpstr>Literature Review &amp; Prior Works</vt:lpstr>
      <vt:lpstr>Literature Review &amp; Prior Works</vt:lpstr>
      <vt:lpstr>Literature Review &amp; Prior Works</vt:lpstr>
      <vt:lpstr>Method</vt:lpstr>
      <vt:lpstr>Novelty</vt:lpstr>
      <vt:lpstr>Questions &amp; Suggestions?</vt:lpstr>
      <vt:lpstr>Advantage of VAE-GAN</vt:lpstr>
      <vt:lpstr>Multivariate Gaussian Mixture Model (MVGMM)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Rong, Sijia</dc:creator>
  <cp:lastModifiedBy>Zhao, Xingchen</cp:lastModifiedBy>
  <cp:revision>2</cp:revision>
  <dcterms:created xsi:type="dcterms:W3CDTF">2020-02-29T21:03:03Z</dcterms:created>
  <dcterms:modified xsi:type="dcterms:W3CDTF">2020-03-23T02:11:08Z</dcterms:modified>
</cp:coreProperties>
</file>

<file path=docProps/thumbnail.jpeg>
</file>